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7966a315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7966a315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7966a31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7966a31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7966a315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7966a315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7966a315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7966a315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b31911dd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b31911dd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b31911d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b31911d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7966a315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7966a315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7966a315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7966a315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b31911dd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b31911dd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7966a31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7966a31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7966a315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7966a315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8d2b81af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8d2b81af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93c9e84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93c9e84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93c9e84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93c9e84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93c9e840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93c9e840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4147a7dd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4147a7d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4147a7dd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4147a7d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7966a31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7966a31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b31911d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b31911d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b42fd19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b42fd19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92a848be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92a848be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8d562b05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8d562b05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92a848be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92a848be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92a848be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92a848be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92a848be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92a848be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4484d55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4484d55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7966a31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7966a31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92a848be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92a848be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74484d55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4484d55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b33c842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b33c842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b31911d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b31911d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4484d55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4484d55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8d562b05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d562b05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744b44f5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44b44f5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44b44f58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44b44f58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744b44f58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44b44f58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b31911d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b31911d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78d8c819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8d8c819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8d8c819b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8d8c819b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78d8c819b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8d8c819b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74484d558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74484d55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8d2b81af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8d2b81af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8d65757a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8d65757a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8d65757a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8d65757a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8d65757a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8d65757a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8d65757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8d65757a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7966a315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7966a315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plot.ly/~szanlongo/81/plot/#/" TargetMode="External"/><Relationship Id="rId4" Type="http://schemas.openxmlformats.org/officeDocument/2006/relationships/hyperlink" Target="https://plot.ly/~szanlongo/91" TargetMode="External"/><Relationship Id="rId5" Type="http://schemas.openxmlformats.org/officeDocument/2006/relationships/hyperlink" Target="https://plot.ly/~szanlongo/81/plot/#/" TargetMode="External"/><Relationship Id="rId6" Type="http://schemas.openxmlformats.org/officeDocument/2006/relationships/image" Target="../media/image18.png"/><Relationship Id="rId7"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gif"/><Relationship Id="rId4" Type="http://schemas.openxmlformats.org/officeDocument/2006/relationships/image" Target="../media/image5.jpg"/><Relationship Id="rId5"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gif"/><Relationship Id="rId4" Type="http://schemas.openxmlformats.org/officeDocument/2006/relationships/image" Target="../media/image14.gif"/><Relationship Id="rId5"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gif"/><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gif"/><Relationship Id="rId4" Type="http://schemas.openxmlformats.org/officeDocument/2006/relationships/image" Target="../media/image23.gif"/><Relationship Id="rId5"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59.png"/><Relationship Id="rId5" Type="http://schemas.openxmlformats.org/officeDocument/2006/relationships/image" Target="../media/image47.png"/><Relationship Id="rId6"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61.png"/><Relationship Id="rId5" Type="http://schemas.openxmlformats.org/officeDocument/2006/relationships/image" Target="../media/image31.png"/><Relationship Id="rId6" Type="http://schemas.openxmlformats.org/officeDocument/2006/relationships/image" Target="../media/image50.png"/><Relationship Id="rId7"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5.png"/><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jpg"/><Relationship Id="rId4" Type="http://schemas.openxmlformats.org/officeDocument/2006/relationships/image" Target="../media/image2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51.png"/><Relationship Id="rId5" Type="http://schemas.openxmlformats.org/officeDocument/2006/relationships/image" Target="../media/image3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gif"/><Relationship Id="rId4" Type="http://schemas.openxmlformats.org/officeDocument/2006/relationships/image" Target="../media/image34.gif"/><Relationship Id="rId5"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57.png"/><Relationship Id="rId5"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jpg"/><Relationship Id="rId4" Type="http://schemas.openxmlformats.org/officeDocument/2006/relationships/image" Target="../media/image36.png"/><Relationship Id="rId5" Type="http://schemas.openxmlformats.org/officeDocument/2006/relationships/image" Target="../media/image49.jpg"/><Relationship Id="rId6"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jpg"/><Relationship Id="rId4" Type="http://schemas.openxmlformats.org/officeDocument/2006/relationships/image" Target="../media/image4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jpg"/><Relationship Id="rId4" Type="http://schemas.openxmlformats.org/officeDocument/2006/relationships/image" Target="../media/image58.jpg"/><Relationship Id="rId5" Type="http://schemas.openxmlformats.org/officeDocument/2006/relationships/image" Target="../media/image56.jpg"/><Relationship Id="rId6" Type="http://schemas.openxmlformats.org/officeDocument/2006/relationships/image" Target="../media/image41.jpg"/><Relationship Id="rId7"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drive.google.com/open?id=1zuozcw17GRx90jKwPc4JJUtHHj7fVrKI" TargetMode="External"/><Relationship Id="rId4" Type="http://schemas.openxmlformats.org/officeDocument/2006/relationships/hyperlink" Target="https://drive.google.com/file/d/1KrQIWIv7a_aTy3if4JZSqH6n0arsPGDa/view?usp=sharing" TargetMode="External"/><Relationship Id="rId9" Type="http://schemas.openxmlformats.org/officeDocument/2006/relationships/image" Target="../media/image44.jpg"/><Relationship Id="rId5" Type="http://schemas.openxmlformats.org/officeDocument/2006/relationships/hyperlink" Target="https://drive.google.com/file/d/1NERnscEhvfDhe8qL3KqxYLIRpIE1YQVn/view?usp=sharing" TargetMode="External"/><Relationship Id="rId6" Type="http://schemas.openxmlformats.org/officeDocument/2006/relationships/hyperlink" Target="https://drive.google.com/file/d/141dpo4Q0uiruo1fcVqXBZjeVYjljHBVY/view?usp=sharing" TargetMode="External"/><Relationship Id="rId7" Type="http://schemas.openxmlformats.org/officeDocument/2006/relationships/image" Target="../media/image2.jpg"/><Relationship Id="rId8" Type="http://schemas.openxmlformats.org/officeDocument/2006/relationships/image" Target="../media/image4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www.iri.upc.edu/research/webprojects/pau/datasets/BRL/index.php" TargetMode="External"/><Relationship Id="rId4" Type="http://schemas.openxmlformats.org/officeDocument/2006/relationships/hyperlink" Target="https://sunglok.github.io/awesome-robotics-datasets/" TargetMode="External"/><Relationship Id="rId5" Type="http://schemas.openxmlformats.org/officeDocument/2006/relationships/hyperlink" Target="https://projects.csail.mit.edu/stata/models/occupancy_maps/" TargetMode="External"/><Relationship Id="rId6" Type="http://schemas.openxmlformats.org/officeDocument/2006/relationships/hyperlink" Target="https://projects.csail.mit.edu/stata/downloads.php" TargetMode="External"/><Relationship Id="rId7" Type="http://schemas.openxmlformats.org/officeDocument/2006/relationships/hyperlink" Target="https://archive.ics.uci.edu/ml/datasets/BLE+RSSI+Dataset+for+Indoor+localization+and+Navigation" TargetMode="External"/><Relationship Id="rId8" Type="http://schemas.openxmlformats.org/officeDocument/2006/relationships/image" Target="../media/image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53" name="Shape 53"/>
        <p:cNvGrpSpPr/>
        <p:nvPr/>
      </p:nvGrpSpPr>
      <p:grpSpPr>
        <a:xfrm>
          <a:off x="0" y="0"/>
          <a:ext cx="0" cy="0"/>
          <a:chOff x="0" y="0"/>
          <a:chExt cx="0" cy="0"/>
        </a:xfrm>
      </p:grpSpPr>
      <p:sp>
        <p:nvSpPr>
          <p:cNvPr id="54" name="Google Shape;54;p13"/>
          <p:cNvSpPr txBox="1"/>
          <p:nvPr/>
        </p:nvSpPr>
        <p:spPr>
          <a:xfrm>
            <a:off x="8186375" y="4702625"/>
            <a:ext cx="5445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START POINT</a:t>
            </a:r>
            <a:endParaRPr sz="800"/>
          </a:p>
        </p:txBody>
      </p:sp>
      <p:sp>
        <p:nvSpPr>
          <p:cNvPr id="55" name="Google Shape;55;p13"/>
          <p:cNvSpPr/>
          <p:nvPr/>
        </p:nvSpPr>
        <p:spPr>
          <a:xfrm flipH="1">
            <a:off x="1062825" y="414300"/>
            <a:ext cx="7238700" cy="89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2400" u="sng">
              <a:solidFill>
                <a:srgbClr val="4A86E8"/>
              </a:solidFill>
            </a:endParaRPr>
          </a:p>
          <a:p>
            <a:pPr indent="0" lvl="0" marL="0" rtl="0" algn="ctr">
              <a:spcBef>
                <a:spcPts val="0"/>
              </a:spcBef>
              <a:spcAft>
                <a:spcPts val="0"/>
              </a:spcAft>
              <a:buClr>
                <a:schemeClr val="dk1"/>
              </a:buClr>
              <a:buSzPts val="1100"/>
              <a:buFont typeface="Arial"/>
              <a:buNone/>
            </a:pPr>
            <a:r>
              <a:rPr b="1" i="1" lang="en" sz="2200">
                <a:solidFill>
                  <a:srgbClr val="4A86E8"/>
                </a:solidFill>
              </a:rPr>
              <a:t>Robot Path Planning - “An Open Ended Problem In Robotics”</a:t>
            </a:r>
            <a:endParaRPr b="1" i="1" sz="2200">
              <a:solidFill>
                <a:srgbClr val="4A86E8"/>
              </a:solidFill>
            </a:endParaRPr>
          </a:p>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flipH="1">
            <a:off x="8142322" y="3803825"/>
            <a:ext cx="838043" cy="898800"/>
          </a:xfrm>
          <a:prstGeom prst="rect">
            <a:avLst/>
          </a:prstGeom>
          <a:noFill/>
          <a:ln>
            <a:noFill/>
          </a:ln>
        </p:spPr>
      </p:pic>
      <p:cxnSp>
        <p:nvCxnSpPr>
          <p:cNvPr id="57" name="Google Shape;57;p13"/>
          <p:cNvCxnSpPr>
            <a:stCxn id="56" idx="0"/>
            <a:endCxn id="55" idx="1"/>
          </p:cNvCxnSpPr>
          <p:nvPr/>
        </p:nvCxnSpPr>
        <p:spPr>
          <a:xfrm rot="10800000">
            <a:off x="8301544" y="863825"/>
            <a:ext cx="259800" cy="294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174225"/>
            <a:ext cx="85206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Sampling Based Algorithms </a:t>
            </a:r>
            <a:endParaRPr b="1" sz="1800"/>
          </a:p>
        </p:txBody>
      </p:sp>
      <p:sp>
        <p:nvSpPr>
          <p:cNvPr id="125" name="Google Shape;125;p22"/>
          <p:cNvSpPr txBox="1"/>
          <p:nvPr>
            <p:ph idx="1" type="body"/>
          </p:nvPr>
        </p:nvSpPr>
        <p:spPr>
          <a:xfrm>
            <a:off x="311700" y="597300"/>
            <a:ext cx="8520600" cy="4355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i="1" lang="en" sz="1400" u="sng">
                <a:solidFill>
                  <a:srgbClr val="000000"/>
                </a:solidFill>
              </a:rPr>
              <a:t>Elements &amp; Analysis</a:t>
            </a:r>
            <a:endParaRPr b="1" i="1" sz="1400" u="sng">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Needs preknown data about the workspace (i.e the mathematics related two the workspace)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Random sampling and Gaussian sampling are prominently used.</a:t>
            </a:r>
            <a:endParaRPr sz="1400">
              <a:solidFill>
                <a:srgbClr val="000000"/>
              </a:solidFill>
            </a:endParaRPr>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a:p>
        </p:txBody>
      </p:sp>
      <p:pic>
        <p:nvPicPr>
          <p:cNvPr id="126" name="Google Shape;126;p22"/>
          <p:cNvPicPr preferRelativeResize="0"/>
          <p:nvPr/>
        </p:nvPicPr>
        <p:blipFill>
          <a:blip r:embed="rId3">
            <a:alphaModFix/>
          </a:blip>
          <a:stretch>
            <a:fillRect/>
          </a:stretch>
        </p:blipFill>
        <p:spPr>
          <a:xfrm>
            <a:off x="713775" y="1522497"/>
            <a:ext cx="5460726" cy="3263825"/>
          </a:xfrm>
          <a:prstGeom prst="rect">
            <a:avLst/>
          </a:prstGeom>
          <a:noFill/>
          <a:ln>
            <a:noFill/>
          </a:ln>
        </p:spPr>
      </p:pic>
      <p:pic>
        <p:nvPicPr>
          <p:cNvPr id="127" name="Google Shape;127;p22"/>
          <p:cNvPicPr preferRelativeResize="0"/>
          <p:nvPr/>
        </p:nvPicPr>
        <p:blipFill>
          <a:blip r:embed="rId4">
            <a:alphaModFix/>
          </a:blip>
          <a:stretch>
            <a:fillRect/>
          </a:stretch>
        </p:blipFill>
        <p:spPr>
          <a:xfrm flipH="1">
            <a:off x="4276947" y="424470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248875"/>
            <a:ext cx="85206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Elements of the node based algorithms</a:t>
            </a:r>
            <a:endParaRPr b="1" sz="1800"/>
          </a:p>
        </p:txBody>
      </p:sp>
      <p:sp>
        <p:nvSpPr>
          <p:cNvPr id="133" name="Google Shape;133;p23"/>
          <p:cNvSpPr txBox="1"/>
          <p:nvPr>
            <p:ph idx="1" type="body"/>
          </p:nvPr>
        </p:nvSpPr>
        <p:spPr>
          <a:xfrm>
            <a:off x="311700" y="713500"/>
            <a:ext cx="8520600" cy="43056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000000"/>
              </a:buClr>
              <a:buSzPts val="1400"/>
              <a:buChar char="●"/>
            </a:pPr>
            <a:r>
              <a:rPr lang="en" sz="1400">
                <a:solidFill>
                  <a:srgbClr val="000000"/>
                </a:solidFill>
              </a:rPr>
              <a:t>Node based optimal algorithms are classified by the reason that they deal with nodes’ and arcs’ weight information (but not limited to these, or sometimes called grid).</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Also known as network algorithms they calculate the cost on the basis of the node exploration.</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457200" rtl="0" algn="l">
              <a:spcBef>
                <a:spcPts val="1600"/>
              </a:spcBef>
              <a:spcAft>
                <a:spcPts val="0"/>
              </a:spcAft>
              <a:buNone/>
            </a:pPr>
            <a:r>
              <a:t/>
            </a: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34" name="Google Shape;134;p23"/>
          <p:cNvPicPr preferRelativeResize="0"/>
          <p:nvPr/>
        </p:nvPicPr>
        <p:blipFill>
          <a:blip r:embed="rId3">
            <a:alphaModFix/>
          </a:blip>
          <a:stretch>
            <a:fillRect/>
          </a:stretch>
        </p:blipFill>
        <p:spPr>
          <a:xfrm>
            <a:off x="550175" y="1954725"/>
            <a:ext cx="4496426" cy="2804025"/>
          </a:xfrm>
          <a:prstGeom prst="rect">
            <a:avLst/>
          </a:prstGeom>
          <a:noFill/>
          <a:ln>
            <a:noFill/>
          </a:ln>
        </p:spPr>
      </p:pic>
      <p:pic>
        <p:nvPicPr>
          <p:cNvPr id="135" name="Google Shape;135;p23"/>
          <p:cNvPicPr preferRelativeResize="0"/>
          <p:nvPr/>
        </p:nvPicPr>
        <p:blipFill>
          <a:blip r:embed="rId4">
            <a:alphaModFix/>
          </a:blip>
          <a:stretch>
            <a:fillRect/>
          </a:stretch>
        </p:blipFill>
        <p:spPr>
          <a:xfrm flipH="1">
            <a:off x="3776797" y="412030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157625"/>
            <a:ext cx="8520600" cy="4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Mathematical model based algorithms</a:t>
            </a:r>
            <a:endParaRPr b="1" sz="1800"/>
          </a:p>
        </p:txBody>
      </p:sp>
      <p:sp>
        <p:nvSpPr>
          <p:cNvPr id="141" name="Google Shape;141;p24"/>
          <p:cNvSpPr txBox="1"/>
          <p:nvPr>
            <p:ph idx="1" type="body"/>
          </p:nvPr>
        </p:nvSpPr>
        <p:spPr>
          <a:xfrm>
            <a:off x="311700" y="613925"/>
            <a:ext cx="8520600" cy="44133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Char char="●"/>
            </a:pPr>
            <a:r>
              <a:rPr lang="en" sz="1400">
                <a:solidFill>
                  <a:schemeClr val="dk1"/>
                </a:solidFill>
              </a:rPr>
              <a:t>Mathematics model based algorithms optimize by describing kinodynamic constraints in combination of polynomial forms.</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They can model the environment as a time variant system (sometimes even a model and time variant system), which is synchronization to the current location of the robot.</a:t>
            </a:r>
            <a:endParaRPr sz="1400">
              <a:solidFill>
                <a:schemeClr val="dk1"/>
              </a:solidFill>
            </a:endParaRPr>
          </a:p>
          <a:p>
            <a:pPr indent="0" lvl="0" marL="457200" rtl="0" algn="l">
              <a:spcBef>
                <a:spcPts val="1200"/>
              </a:spcBef>
              <a:spcAft>
                <a:spcPts val="0"/>
              </a:spcAft>
              <a:buNone/>
            </a:pPr>
            <a:r>
              <a:t/>
            </a:r>
            <a:endParaRPr sz="1400"/>
          </a:p>
          <a:p>
            <a:pPr indent="0" lvl="0" marL="457200" rtl="0" algn="l">
              <a:spcBef>
                <a:spcPts val="1600"/>
              </a:spcBef>
              <a:spcAft>
                <a:spcPts val="1600"/>
              </a:spcAft>
              <a:buNone/>
            </a:pPr>
            <a:r>
              <a:t/>
            </a:r>
            <a:endParaRPr sz="1400"/>
          </a:p>
        </p:txBody>
      </p:sp>
      <p:pic>
        <p:nvPicPr>
          <p:cNvPr id="142" name="Google Shape;142;p24"/>
          <p:cNvPicPr preferRelativeResize="0"/>
          <p:nvPr/>
        </p:nvPicPr>
        <p:blipFill>
          <a:blip r:embed="rId3">
            <a:alphaModFix/>
          </a:blip>
          <a:stretch>
            <a:fillRect/>
          </a:stretch>
        </p:blipFill>
        <p:spPr>
          <a:xfrm>
            <a:off x="215250" y="1958713"/>
            <a:ext cx="4781550" cy="2962275"/>
          </a:xfrm>
          <a:prstGeom prst="rect">
            <a:avLst/>
          </a:prstGeom>
          <a:noFill/>
          <a:ln>
            <a:noFill/>
          </a:ln>
        </p:spPr>
      </p:pic>
      <p:pic>
        <p:nvPicPr>
          <p:cNvPr id="143" name="Google Shape;143;p24"/>
          <p:cNvPicPr preferRelativeResize="0"/>
          <p:nvPr/>
        </p:nvPicPr>
        <p:blipFill>
          <a:blip r:embed="rId4">
            <a:alphaModFix/>
          </a:blip>
          <a:stretch>
            <a:fillRect/>
          </a:stretch>
        </p:blipFill>
        <p:spPr>
          <a:xfrm>
            <a:off x="4572000" y="3474650"/>
            <a:ext cx="4152900" cy="1552575"/>
          </a:xfrm>
          <a:prstGeom prst="rect">
            <a:avLst/>
          </a:prstGeom>
          <a:noFill/>
          <a:ln>
            <a:noFill/>
          </a:ln>
        </p:spPr>
      </p:pic>
      <p:sp>
        <p:nvSpPr>
          <p:cNvPr id="144" name="Google Shape;144;p24"/>
          <p:cNvSpPr txBox="1"/>
          <p:nvPr/>
        </p:nvSpPr>
        <p:spPr>
          <a:xfrm>
            <a:off x="7134525" y="4696900"/>
            <a:ext cx="14352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800"/>
              <a:t>Optimization Steps</a:t>
            </a:r>
            <a:endParaRPr b="1" i="1" sz="800"/>
          </a:p>
        </p:txBody>
      </p:sp>
      <p:pic>
        <p:nvPicPr>
          <p:cNvPr id="145" name="Google Shape;145;p24"/>
          <p:cNvPicPr preferRelativeResize="0"/>
          <p:nvPr/>
        </p:nvPicPr>
        <p:blipFill>
          <a:blip r:embed="rId5">
            <a:alphaModFix/>
          </a:blip>
          <a:stretch>
            <a:fillRect/>
          </a:stretch>
        </p:blipFill>
        <p:spPr>
          <a:xfrm flipH="1">
            <a:off x="3629872" y="4128425"/>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146800"/>
            <a:ext cx="8520600" cy="4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Bio- inspired algorithms</a:t>
            </a:r>
            <a:endParaRPr b="1" sz="1800"/>
          </a:p>
        </p:txBody>
      </p:sp>
      <p:sp>
        <p:nvSpPr>
          <p:cNvPr id="151" name="Google Shape;151;p25"/>
          <p:cNvSpPr txBox="1"/>
          <p:nvPr>
            <p:ph idx="1" type="body"/>
          </p:nvPr>
        </p:nvSpPr>
        <p:spPr>
          <a:xfrm>
            <a:off x="245325" y="580800"/>
            <a:ext cx="8520600" cy="42639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000000"/>
              </a:buClr>
              <a:buSzPts val="1400"/>
              <a:buChar char="●"/>
            </a:pPr>
            <a:r>
              <a:rPr lang="en" sz="1400">
                <a:solidFill>
                  <a:srgbClr val="000000"/>
                </a:solidFill>
              </a:rPr>
              <a:t>Bioinspired algorithms originate from mimicking biological behavior to solve problems.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Genetic Algorithm (GA), Memetic Algorithm (MA), Particle Swarm Optimization (PSO), Ant Colony Optimization (ACO), and Shuffled Frog Leaping Algorithm (SFLA). </a:t>
            </a:r>
            <a:endParaRPr sz="1400">
              <a:solidFill>
                <a:srgbClr val="000000"/>
              </a:solidFill>
            </a:endParaRPr>
          </a:p>
          <a:p>
            <a:pPr indent="0" lvl="0" marL="457200" rtl="0" algn="l">
              <a:spcBef>
                <a:spcPts val="1200"/>
              </a:spcBef>
              <a:spcAft>
                <a:spcPts val="0"/>
              </a:spcAft>
              <a:buNone/>
            </a:pPr>
            <a:r>
              <a:t/>
            </a:r>
            <a:endParaRPr sz="1400">
              <a:solidFill>
                <a:srgbClr val="000000"/>
              </a:solidFill>
            </a:endParaRPr>
          </a:p>
          <a:p>
            <a:pPr indent="0" lvl="0" marL="457200" rtl="0" algn="l">
              <a:spcBef>
                <a:spcPts val="1600"/>
              </a:spcBef>
              <a:spcAft>
                <a:spcPts val="1600"/>
              </a:spcAft>
              <a:buNone/>
            </a:pPr>
            <a:r>
              <a:t/>
            </a:r>
            <a:endParaRPr sz="1400"/>
          </a:p>
        </p:txBody>
      </p:sp>
      <p:pic>
        <p:nvPicPr>
          <p:cNvPr id="152" name="Google Shape;152;p25"/>
          <p:cNvPicPr preferRelativeResize="0"/>
          <p:nvPr/>
        </p:nvPicPr>
        <p:blipFill>
          <a:blip r:embed="rId3">
            <a:alphaModFix/>
          </a:blip>
          <a:stretch>
            <a:fillRect/>
          </a:stretch>
        </p:blipFill>
        <p:spPr>
          <a:xfrm>
            <a:off x="511275" y="1950175"/>
            <a:ext cx="5334000" cy="2819400"/>
          </a:xfrm>
          <a:prstGeom prst="rect">
            <a:avLst/>
          </a:prstGeom>
          <a:noFill/>
          <a:ln>
            <a:noFill/>
          </a:ln>
        </p:spPr>
      </p:pic>
      <p:pic>
        <p:nvPicPr>
          <p:cNvPr id="153" name="Google Shape;153;p25"/>
          <p:cNvPicPr preferRelativeResize="0"/>
          <p:nvPr/>
        </p:nvPicPr>
        <p:blipFill>
          <a:blip r:embed="rId4">
            <a:alphaModFix/>
          </a:blip>
          <a:stretch>
            <a:fillRect/>
          </a:stretch>
        </p:blipFill>
        <p:spPr>
          <a:xfrm flipH="1">
            <a:off x="3327322" y="424470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216125"/>
            <a:ext cx="8520600" cy="4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hlink"/>
                </a:solidFill>
                <a:hlinkClick r:id="rId3"/>
              </a:rPr>
              <a:t>RRT</a:t>
            </a:r>
            <a:r>
              <a:rPr b="1" lang="en" sz="1800"/>
              <a:t>(Rapidly-exploring random tree) </a:t>
            </a:r>
            <a:endParaRPr b="1" sz="1800"/>
          </a:p>
        </p:txBody>
      </p:sp>
      <p:sp>
        <p:nvSpPr>
          <p:cNvPr id="159" name="Google Shape;159;p26"/>
          <p:cNvSpPr txBox="1"/>
          <p:nvPr>
            <p:ph idx="1" type="body"/>
          </p:nvPr>
        </p:nvSpPr>
        <p:spPr>
          <a:xfrm>
            <a:off x="311700" y="674225"/>
            <a:ext cx="8520600" cy="446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Proposed by </a:t>
            </a:r>
            <a:r>
              <a:rPr i="1" lang="en" sz="1400">
                <a:solidFill>
                  <a:srgbClr val="000000"/>
                </a:solidFill>
              </a:rPr>
              <a:t>Steve M LaValle </a:t>
            </a:r>
            <a:r>
              <a:rPr lang="en" sz="1400">
                <a:solidFill>
                  <a:srgbClr val="000000"/>
                </a:solidFill>
              </a:rPr>
              <a:t>for robotic path planning.</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Based on Resolute completeness, the algorithm will return an optimal solution if one exists.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It searches the configuration space to generate a path connecting the start and the end node.</a:t>
            </a:r>
            <a:endParaRPr sz="1400">
              <a:solidFill>
                <a:srgbClr val="000000"/>
              </a:solidFill>
            </a:endParaRPr>
          </a:p>
          <a:p>
            <a:pPr indent="0" lvl="0" marL="0" rtl="0" algn="l">
              <a:spcBef>
                <a:spcPts val="1600"/>
              </a:spcBef>
              <a:spcAft>
                <a:spcPts val="0"/>
              </a:spcAft>
              <a:buNone/>
            </a:pPr>
            <a:r>
              <a:rPr lang="en" sz="1400">
                <a:solidFill>
                  <a:srgbClr val="000000"/>
                </a:solidFill>
              </a:rPr>
              <a:t>The configuration space consists of two parts, a fixed obstacle region, 𝑋obs ⊂ 𝑋, which must be avoided, and an obstacle free region, 𝑋free ⊂ 𝑋, where the robots must stay. Corresponding to the configuration space, a path state (or vertex) set 𝑃 includes all the sampling vertices which are generated by RRT exploration process.                                               </a:t>
            </a:r>
            <a:r>
              <a:rPr lang="en" sz="1400" u="sng">
                <a:solidFill>
                  <a:schemeClr val="hlink"/>
                </a:solidFill>
                <a:hlinkClick r:id="rId4"/>
              </a:rPr>
              <a:t>RRT 2D</a:t>
            </a:r>
            <a:r>
              <a:rPr lang="en" sz="1400">
                <a:solidFill>
                  <a:srgbClr val="000000"/>
                </a:solidFill>
              </a:rPr>
              <a:t>, </a:t>
            </a:r>
            <a:r>
              <a:rPr lang="en" sz="1400" u="sng">
                <a:solidFill>
                  <a:schemeClr val="hlink"/>
                </a:solidFill>
                <a:hlinkClick r:id="rId5"/>
              </a:rPr>
              <a:t>RRT 3D</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457200" rtl="0" algn="l">
              <a:spcBef>
                <a:spcPts val="1200"/>
              </a:spcBef>
              <a:spcAft>
                <a:spcPts val="0"/>
              </a:spcAft>
              <a:buNone/>
            </a:pPr>
            <a:r>
              <a:t/>
            </a:r>
            <a:endParaRPr sz="1400">
              <a:solidFill>
                <a:srgbClr val="000000"/>
              </a:solidFill>
            </a:endParaRPr>
          </a:p>
          <a:p>
            <a:pPr indent="0" lvl="0" marL="457200" rtl="0" algn="l">
              <a:spcBef>
                <a:spcPts val="1600"/>
              </a:spcBef>
              <a:spcAft>
                <a:spcPts val="1600"/>
              </a:spcAft>
              <a:buNone/>
            </a:pPr>
            <a:r>
              <a:t/>
            </a:r>
            <a:endParaRPr/>
          </a:p>
        </p:txBody>
      </p:sp>
      <p:pic>
        <p:nvPicPr>
          <p:cNvPr id="160" name="Google Shape;160;p26"/>
          <p:cNvPicPr preferRelativeResize="0"/>
          <p:nvPr/>
        </p:nvPicPr>
        <p:blipFill>
          <a:blip r:embed="rId6">
            <a:alphaModFix/>
          </a:blip>
          <a:stretch>
            <a:fillRect/>
          </a:stretch>
        </p:blipFill>
        <p:spPr>
          <a:xfrm>
            <a:off x="472875" y="2730525"/>
            <a:ext cx="2712775" cy="2379325"/>
          </a:xfrm>
          <a:prstGeom prst="rect">
            <a:avLst/>
          </a:prstGeom>
          <a:noFill/>
          <a:ln>
            <a:noFill/>
          </a:ln>
        </p:spPr>
      </p:pic>
      <p:pic>
        <p:nvPicPr>
          <p:cNvPr id="161" name="Google Shape;161;p26"/>
          <p:cNvPicPr preferRelativeResize="0"/>
          <p:nvPr/>
        </p:nvPicPr>
        <p:blipFill>
          <a:blip r:embed="rId7">
            <a:alphaModFix/>
          </a:blip>
          <a:stretch>
            <a:fillRect/>
          </a:stretch>
        </p:blipFill>
        <p:spPr>
          <a:xfrm flipH="1">
            <a:off x="3128497" y="408045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132725"/>
            <a:ext cx="8520600" cy="4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RRT Components</a:t>
            </a:r>
            <a:endParaRPr b="1" sz="1800"/>
          </a:p>
        </p:txBody>
      </p:sp>
      <p:sp>
        <p:nvSpPr>
          <p:cNvPr id="167" name="Google Shape;167;p27"/>
          <p:cNvSpPr txBox="1"/>
          <p:nvPr>
            <p:ph idx="1" type="body"/>
          </p:nvPr>
        </p:nvSpPr>
        <p:spPr>
          <a:xfrm>
            <a:off x="311700" y="597300"/>
            <a:ext cx="8520600" cy="435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State Space - A topological space, denoted by X.</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Boundary values - x</a:t>
            </a:r>
            <a:r>
              <a:rPr baseline="-25000" lang="en" sz="1400">
                <a:solidFill>
                  <a:srgbClr val="000000"/>
                </a:solidFill>
              </a:rPr>
              <a:t>init</a:t>
            </a:r>
            <a:r>
              <a:rPr lang="en" sz="1400">
                <a:solidFill>
                  <a:srgbClr val="000000"/>
                </a:solidFill>
              </a:rPr>
              <a:t> ε X and x</a:t>
            </a:r>
            <a:r>
              <a:rPr baseline="-25000" lang="en" sz="1400">
                <a:solidFill>
                  <a:srgbClr val="000000"/>
                </a:solidFill>
              </a:rPr>
              <a:t>free</a:t>
            </a:r>
            <a:r>
              <a:rPr lang="en" sz="1400">
                <a:solidFill>
                  <a:srgbClr val="000000"/>
                </a:solidFill>
              </a:rPr>
              <a:t> ⊂ X</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Collision detector -  A function, </a:t>
            </a:r>
            <a:r>
              <a:rPr i="1" lang="en" sz="1400">
                <a:solidFill>
                  <a:srgbClr val="000000"/>
                </a:solidFill>
              </a:rPr>
              <a:t>D : X - {true, false}</a:t>
            </a:r>
            <a:r>
              <a:rPr lang="en" sz="1400">
                <a:solidFill>
                  <a:srgbClr val="000000"/>
                </a:solidFill>
              </a:rPr>
              <a:t> that determines the presence of obstruction in the space.</a:t>
            </a:r>
            <a:endParaRPr sz="1400">
              <a:solidFill>
                <a:srgbClr val="000000"/>
              </a:solidFill>
            </a:endParaRPr>
          </a:p>
          <a:p>
            <a:pPr indent="0" lvl="0" marL="457200" rtl="0" algn="l">
              <a:spcBef>
                <a:spcPts val="1600"/>
              </a:spcBef>
              <a:spcAft>
                <a:spcPts val="1600"/>
              </a:spcAft>
              <a:buNone/>
            </a:pPr>
            <a:r>
              <a:t/>
            </a:r>
            <a:endParaRPr sz="1400">
              <a:solidFill>
                <a:srgbClr val="000000"/>
              </a:solidFill>
            </a:endParaRPr>
          </a:p>
        </p:txBody>
      </p:sp>
      <p:pic>
        <p:nvPicPr>
          <p:cNvPr id="168" name="Google Shape;168;p27"/>
          <p:cNvPicPr preferRelativeResize="0"/>
          <p:nvPr/>
        </p:nvPicPr>
        <p:blipFill>
          <a:blip r:embed="rId3">
            <a:alphaModFix/>
          </a:blip>
          <a:stretch>
            <a:fillRect/>
          </a:stretch>
        </p:blipFill>
        <p:spPr>
          <a:xfrm>
            <a:off x="4359375" y="1848750"/>
            <a:ext cx="3810000" cy="2847975"/>
          </a:xfrm>
          <a:prstGeom prst="rect">
            <a:avLst/>
          </a:prstGeom>
          <a:noFill/>
          <a:ln>
            <a:noFill/>
          </a:ln>
        </p:spPr>
      </p:pic>
      <p:pic>
        <p:nvPicPr>
          <p:cNvPr id="169" name="Google Shape;169;p27"/>
          <p:cNvPicPr preferRelativeResize="0"/>
          <p:nvPr/>
        </p:nvPicPr>
        <p:blipFill>
          <a:blip r:embed="rId4">
            <a:alphaModFix/>
          </a:blip>
          <a:stretch>
            <a:fillRect/>
          </a:stretch>
        </p:blipFill>
        <p:spPr>
          <a:xfrm>
            <a:off x="551950" y="1733850"/>
            <a:ext cx="2854674" cy="3077800"/>
          </a:xfrm>
          <a:prstGeom prst="rect">
            <a:avLst/>
          </a:prstGeom>
          <a:noFill/>
          <a:ln>
            <a:noFill/>
          </a:ln>
        </p:spPr>
      </p:pic>
      <p:pic>
        <p:nvPicPr>
          <p:cNvPr id="170" name="Google Shape;170;p27"/>
          <p:cNvPicPr preferRelativeResize="0"/>
          <p:nvPr/>
        </p:nvPicPr>
        <p:blipFill>
          <a:blip r:embed="rId5">
            <a:alphaModFix/>
          </a:blip>
          <a:stretch>
            <a:fillRect/>
          </a:stretch>
        </p:blipFill>
        <p:spPr>
          <a:xfrm flipH="1">
            <a:off x="2964247" y="404940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157625"/>
            <a:ext cx="8520600" cy="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What is world?</a:t>
            </a:r>
            <a:endParaRPr b="1" sz="1800"/>
          </a:p>
        </p:txBody>
      </p:sp>
      <p:pic>
        <p:nvPicPr>
          <p:cNvPr id="176" name="Google Shape;176;p28"/>
          <p:cNvPicPr preferRelativeResize="0"/>
          <p:nvPr/>
        </p:nvPicPr>
        <p:blipFill>
          <a:blip r:embed="rId3">
            <a:alphaModFix/>
          </a:blip>
          <a:stretch>
            <a:fillRect/>
          </a:stretch>
        </p:blipFill>
        <p:spPr>
          <a:xfrm>
            <a:off x="381626" y="795963"/>
            <a:ext cx="6288099" cy="3551575"/>
          </a:xfrm>
          <a:prstGeom prst="rect">
            <a:avLst/>
          </a:prstGeom>
          <a:noFill/>
          <a:ln>
            <a:noFill/>
          </a:ln>
        </p:spPr>
      </p:pic>
      <p:pic>
        <p:nvPicPr>
          <p:cNvPr id="177" name="Google Shape;177;p28"/>
          <p:cNvPicPr preferRelativeResize="0"/>
          <p:nvPr/>
        </p:nvPicPr>
        <p:blipFill>
          <a:blip r:embed="rId4">
            <a:alphaModFix/>
          </a:blip>
          <a:stretch>
            <a:fillRect/>
          </a:stretch>
        </p:blipFill>
        <p:spPr>
          <a:xfrm flipH="1">
            <a:off x="2817272" y="4149625"/>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8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539225" y="474075"/>
            <a:ext cx="7059876" cy="4060001"/>
          </a:xfrm>
          <a:prstGeom prst="rect">
            <a:avLst/>
          </a:prstGeom>
          <a:noFill/>
          <a:ln>
            <a:noFill/>
          </a:ln>
        </p:spPr>
      </p:pic>
      <p:pic>
        <p:nvPicPr>
          <p:cNvPr id="183" name="Google Shape;183;p29"/>
          <p:cNvPicPr preferRelativeResize="0"/>
          <p:nvPr/>
        </p:nvPicPr>
        <p:blipFill>
          <a:blip r:embed="rId4">
            <a:alphaModFix/>
          </a:blip>
          <a:stretch>
            <a:fillRect/>
          </a:stretch>
        </p:blipFill>
        <p:spPr>
          <a:xfrm flipH="1">
            <a:off x="2964247" y="417555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240575"/>
            <a:ext cx="8520600" cy="4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Configuration space vs the Workspace </a:t>
            </a:r>
            <a:endParaRPr b="1" sz="1800"/>
          </a:p>
        </p:txBody>
      </p:sp>
      <p:sp>
        <p:nvSpPr>
          <p:cNvPr id="189" name="Google Shape;189;p30"/>
          <p:cNvSpPr txBox="1"/>
          <p:nvPr>
            <p:ph idx="1" type="body"/>
          </p:nvPr>
        </p:nvSpPr>
        <p:spPr>
          <a:xfrm>
            <a:off x="311700" y="680375"/>
            <a:ext cx="8520600" cy="4297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1600"/>
              </a:spcAft>
              <a:buNone/>
            </a:pPr>
            <a:r>
              <a:t/>
            </a:r>
            <a:endParaRPr/>
          </a:p>
        </p:txBody>
      </p:sp>
      <p:pic>
        <p:nvPicPr>
          <p:cNvPr id="190" name="Google Shape;190;p30"/>
          <p:cNvPicPr preferRelativeResize="0"/>
          <p:nvPr/>
        </p:nvPicPr>
        <p:blipFill>
          <a:blip r:embed="rId3">
            <a:alphaModFix/>
          </a:blip>
          <a:stretch>
            <a:fillRect/>
          </a:stretch>
        </p:blipFill>
        <p:spPr>
          <a:xfrm>
            <a:off x="523875" y="752475"/>
            <a:ext cx="8096250" cy="3638550"/>
          </a:xfrm>
          <a:prstGeom prst="rect">
            <a:avLst/>
          </a:prstGeom>
          <a:noFill/>
          <a:ln>
            <a:noFill/>
          </a:ln>
        </p:spPr>
      </p:pic>
      <p:pic>
        <p:nvPicPr>
          <p:cNvPr id="191" name="Google Shape;191;p30"/>
          <p:cNvPicPr preferRelativeResize="0"/>
          <p:nvPr/>
        </p:nvPicPr>
        <p:blipFill>
          <a:blip r:embed="rId4">
            <a:alphaModFix/>
          </a:blip>
          <a:stretch>
            <a:fillRect/>
          </a:stretch>
        </p:blipFill>
        <p:spPr>
          <a:xfrm flipH="1">
            <a:off x="2886447" y="4078775"/>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95"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57175" y="473600"/>
            <a:ext cx="3683851" cy="1823650"/>
          </a:xfrm>
          <a:prstGeom prst="rect">
            <a:avLst/>
          </a:prstGeom>
          <a:noFill/>
          <a:ln>
            <a:noFill/>
          </a:ln>
        </p:spPr>
      </p:pic>
      <p:pic>
        <p:nvPicPr>
          <p:cNvPr id="197" name="Google Shape;197;p31"/>
          <p:cNvPicPr preferRelativeResize="0"/>
          <p:nvPr/>
        </p:nvPicPr>
        <p:blipFill>
          <a:blip r:embed="rId4">
            <a:alphaModFix/>
          </a:blip>
          <a:stretch>
            <a:fillRect/>
          </a:stretch>
        </p:blipFill>
        <p:spPr>
          <a:xfrm>
            <a:off x="4391150" y="365025"/>
            <a:ext cx="4678201" cy="2140349"/>
          </a:xfrm>
          <a:prstGeom prst="rect">
            <a:avLst/>
          </a:prstGeom>
          <a:noFill/>
          <a:ln>
            <a:noFill/>
          </a:ln>
        </p:spPr>
      </p:pic>
      <p:pic>
        <p:nvPicPr>
          <p:cNvPr id="198" name="Google Shape;198;p31"/>
          <p:cNvPicPr preferRelativeResize="0"/>
          <p:nvPr/>
        </p:nvPicPr>
        <p:blipFill>
          <a:blip r:embed="rId5">
            <a:alphaModFix/>
          </a:blip>
          <a:stretch>
            <a:fillRect/>
          </a:stretch>
        </p:blipFill>
        <p:spPr>
          <a:xfrm>
            <a:off x="1869931" y="2704475"/>
            <a:ext cx="3917244" cy="2140350"/>
          </a:xfrm>
          <a:prstGeom prst="rect">
            <a:avLst/>
          </a:prstGeom>
          <a:noFill/>
          <a:ln>
            <a:noFill/>
          </a:ln>
        </p:spPr>
      </p:pic>
      <p:pic>
        <p:nvPicPr>
          <p:cNvPr id="199" name="Google Shape;199;p31"/>
          <p:cNvPicPr preferRelativeResize="0"/>
          <p:nvPr/>
        </p:nvPicPr>
        <p:blipFill>
          <a:blip r:embed="rId6">
            <a:alphaModFix/>
          </a:blip>
          <a:stretch>
            <a:fillRect/>
          </a:stretch>
        </p:blipFill>
        <p:spPr>
          <a:xfrm flipH="1">
            <a:off x="1546547" y="406225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157625"/>
            <a:ext cx="8520600" cy="4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Presentation Outline </a:t>
            </a:r>
            <a:endParaRPr b="1" sz="1800"/>
          </a:p>
        </p:txBody>
      </p:sp>
      <p:sp>
        <p:nvSpPr>
          <p:cNvPr id="63" name="Google Shape;63;p14"/>
          <p:cNvSpPr txBox="1"/>
          <p:nvPr>
            <p:ph idx="1" type="body"/>
          </p:nvPr>
        </p:nvSpPr>
        <p:spPr>
          <a:xfrm>
            <a:off x="311700" y="564125"/>
            <a:ext cx="8520600" cy="4430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i="1" lang="en" sz="1400" u="sng">
                <a:solidFill>
                  <a:srgbClr val="000000"/>
                </a:solidFill>
              </a:rPr>
              <a:t>Robotics’ perspective</a:t>
            </a:r>
            <a:endParaRPr b="1" i="1" sz="1400" u="sng">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Path planning(Objective, definitions, terminology, components)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Path vs. Trajectory (Mathematics)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Factors affecting the path planning.</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Different approaches to path planning (Algorithms)</a:t>
            </a:r>
            <a:endParaRPr sz="1400">
              <a:solidFill>
                <a:srgbClr val="000000"/>
              </a:solidFill>
            </a:endParaRPr>
          </a:p>
          <a:p>
            <a:pPr indent="0" lvl="0" marL="457200" rtl="0" algn="l">
              <a:spcBef>
                <a:spcPts val="1600"/>
              </a:spcBef>
              <a:spcAft>
                <a:spcPts val="0"/>
              </a:spcAft>
              <a:buNone/>
            </a:pPr>
            <a:r>
              <a:t/>
            </a:r>
            <a:endParaRPr sz="1400">
              <a:solidFill>
                <a:srgbClr val="000000"/>
              </a:solidFill>
            </a:endParaRPr>
          </a:p>
          <a:p>
            <a:pPr indent="-317500" lvl="0" marL="457200" rtl="0" algn="l">
              <a:spcBef>
                <a:spcPts val="1600"/>
              </a:spcBef>
              <a:spcAft>
                <a:spcPts val="0"/>
              </a:spcAft>
              <a:buClr>
                <a:srgbClr val="000000"/>
              </a:buClr>
              <a:buSzPts val="1400"/>
              <a:buChar char="●"/>
            </a:pPr>
            <a:r>
              <a:rPr b="1" i="1" lang="en" sz="1400" u="sng">
                <a:solidFill>
                  <a:srgbClr val="000000"/>
                </a:solidFill>
              </a:rPr>
              <a:t>Machine learning and AI perspective </a:t>
            </a:r>
            <a:endParaRPr b="1" i="1" sz="1400" u="sng">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Role of AI in robotic path planning</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Various approaches (RL, GAN, LSTM)</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Some relevant papers and recent research</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Datasets</a:t>
            </a:r>
            <a:endParaRPr sz="1400">
              <a:solidFill>
                <a:srgbClr val="000000"/>
              </a:solidFill>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64" name="Google Shape;64;p14"/>
          <p:cNvPicPr preferRelativeResize="0"/>
          <p:nvPr/>
        </p:nvPicPr>
        <p:blipFill>
          <a:blip r:embed="rId3">
            <a:alphaModFix/>
          </a:blip>
          <a:stretch>
            <a:fillRect/>
          </a:stretch>
        </p:blipFill>
        <p:spPr>
          <a:xfrm flipH="1">
            <a:off x="7692797" y="4095425"/>
            <a:ext cx="838043" cy="898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242050"/>
            <a:ext cx="85206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RRT Implementation </a:t>
            </a:r>
            <a:endParaRPr b="1" sz="1800"/>
          </a:p>
        </p:txBody>
      </p:sp>
      <p:pic>
        <p:nvPicPr>
          <p:cNvPr id="205" name="Google Shape;205;p32"/>
          <p:cNvPicPr preferRelativeResize="0"/>
          <p:nvPr/>
        </p:nvPicPr>
        <p:blipFill>
          <a:blip r:embed="rId3">
            <a:alphaModFix/>
          </a:blip>
          <a:stretch>
            <a:fillRect/>
          </a:stretch>
        </p:blipFill>
        <p:spPr>
          <a:xfrm>
            <a:off x="469488" y="880625"/>
            <a:ext cx="7496175" cy="2362200"/>
          </a:xfrm>
          <a:prstGeom prst="rect">
            <a:avLst/>
          </a:prstGeom>
          <a:noFill/>
          <a:ln>
            <a:noFill/>
          </a:ln>
        </p:spPr>
      </p:pic>
      <p:pic>
        <p:nvPicPr>
          <p:cNvPr id="206" name="Google Shape;206;p32"/>
          <p:cNvPicPr preferRelativeResize="0"/>
          <p:nvPr/>
        </p:nvPicPr>
        <p:blipFill>
          <a:blip r:embed="rId4">
            <a:alphaModFix/>
          </a:blip>
          <a:stretch>
            <a:fillRect/>
          </a:stretch>
        </p:blipFill>
        <p:spPr>
          <a:xfrm flipH="1">
            <a:off x="1226672" y="4096075"/>
            <a:ext cx="838043" cy="898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216125"/>
            <a:ext cx="85206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RRT vs RRT*</a:t>
            </a:r>
            <a:endParaRPr b="1" sz="1800"/>
          </a:p>
        </p:txBody>
      </p:sp>
      <p:sp>
        <p:nvSpPr>
          <p:cNvPr id="212" name="Google Shape;212;p33"/>
          <p:cNvSpPr txBox="1"/>
          <p:nvPr>
            <p:ph idx="1" type="body"/>
          </p:nvPr>
        </p:nvSpPr>
        <p:spPr>
          <a:xfrm>
            <a:off x="311700" y="631050"/>
            <a:ext cx="8520600" cy="4400100"/>
          </a:xfrm>
          <a:prstGeom prst="rect">
            <a:avLst/>
          </a:prstGeom>
        </p:spPr>
        <p:txBody>
          <a:bodyPr anchorCtr="0" anchor="t" bIns="91425" lIns="91425" spcFirstLastPara="1" rIns="91425" wrap="square" tIns="91425">
            <a:noAutofit/>
          </a:bodyPr>
          <a:lstStyle/>
          <a:p>
            <a:pPr indent="0" lvl="0" marL="0" rtl="0" algn="l">
              <a:lnSpc>
                <a:spcPct val="158000"/>
              </a:lnSpc>
              <a:spcBef>
                <a:spcPts val="3200"/>
              </a:spcBef>
              <a:spcAft>
                <a:spcPts val="0"/>
              </a:spcAft>
              <a:buNone/>
            </a:pPr>
            <a:r>
              <a:rPr lang="en" sz="1400">
                <a:solidFill>
                  <a:schemeClr val="dk1"/>
                </a:solidFill>
              </a:rPr>
              <a:t>The benefit of the algorithm is its speed and implementation. Compared to other path planning algorithms, RRT is fairly quick. The costliest part of the algorithm is finding its closest neighbor as this process grows depending on the number of vertices that have been generated.</a:t>
            </a:r>
            <a:endParaRPr sz="1400">
              <a:solidFill>
                <a:schemeClr val="dk1"/>
              </a:solidFill>
            </a:endParaRPr>
          </a:p>
          <a:p>
            <a:pPr indent="0" lvl="0" marL="0" rtl="0" algn="l">
              <a:lnSpc>
                <a:spcPct val="158000"/>
              </a:lnSpc>
              <a:spcBef>
                <a:spcPts val="3200"/>
              </a:spcBef>
              <a:spcAft>
                <a:spcPts val="0"/>
              </a:spcAft>
              <a:buClr>
                <a:schemeClr val="dk1"/>
              </a:buClr>
              <a:buSzPts val="1100"/>
              <a:buFont typeface="Arial"/>
              <a:buNone/>
            </a:pPr>
            <a:r>
              <a:t/>
            </a:r>
            <a:endParaRPr sz="1400">
              <a:solidFill>
                <a:schemeClr val="dk1"/>
              </a:solidFill>
            </a:endParaRPr>
          </a:p>
          <a:p>
            <a:pPr indent="0" lvl="0" marL="0" rtl="0" algn="l">
              <a:lnSpc>
                <a:spcPct val="118000"/>
              </a:lnSpc>
              <a:spcBef>
                <a:spcPts val="2900"/>
              </a:spcBef>
              <a:spcAft>
                <a:spcPts val="0"/>
              </a:spcAft>
              <a:buClr>
                <a:schemeClr val="dk1"/>
              </a:buClr>
              <a:buSzPts val="1100"/>
              <a:buFont typeface="Arial"/>
              <a:buNone/>
            </a:pPr>
            <a:r>
              <a:t/>
            </a:r>
            <a:endParaRPr b="1" sz="1950">
              <a:solidFill>
                <a:schemeClr val="dk1"/>
              </a:solidFill>
            </a:endParaRPr>
          </a:p>
          <a:p>
            <a:pPr indent="0" lvl="0" marL="0" rtl="0" algn="l">
              <a:spcBef>
                <a:spcPts val="0"/>
              </a:spcBef>
              <a:spcAft>
                <a:spcPts val="1600"/>
              </a:spcAft>
              <a:buNone/>
            </a:pPr>
            <a:r>
              <a:t/>
            </a:r>
            <a:endParaRPr/>
          </a:p>
        </p:txBody>
      </p:sp>
      <p:pic>
        <p:nvPicPr>
          <p:cNvPr id="213" name="Google Shape;213;p33"/>
          <p:cNvPicPr preferRelativeResize="0"/>
          <p:nvPr/>
        </p:nvPicPr>
        <p:blipFill>
          <a:blip r:embed="rId3">
            <a:alphaModFix/>
          </a:blip>
          <a:stretch>
            <a:fillRect/>
          </a:stretch>
        </p:blipFill>
        <p:spPr>
          <a:xfrm>
            <a:off x="363916" y="2083975"/>
            <a:ext cx="2670758" cy="3016300"/>
          </a:xfrm>
          <a:prstGeom prst="rect">
            <a:avLst/>
          </a:prstGeom>
          <a:noFill/>
          <a:ln>
            <a:noFill/>
          </a:ln>
        </p:spPr>
      </p:pic>
      <p:pic>
        <p:nvPicPr>
          <p:cNvPr id="214" name="Google Shape;214;p33"/>
          <p:cNvPicPr preferRelativeResize="0"/>
          <p:nvPr/>
        </p:nvPicPr>
        <p:blipFill>
          <a:blip r:embed="rId4">
            <a:alphaModFix/>
          </a:blip>
          <a:stretch>
            <a:fillRect/>
          </a:stretch>
        </p:blipFill>
        <p:spPr>
          <a:xfrm>
            <a:off x="6273220" y="2310198"/>
            <a:ext cx="2729750" cy="2563855"/>
          </a:xfrm>
          <a:prstGeom prst="rect">
            <a:avLst/>
          </a:prstGeom>
          <a:noFill/>
          <a:ln>
            <a:noFill/>
          </a:ln>
        </p:spPr>
      </p:pic>
      <p:pic>
        <p:nvPicPr>
          <p:cNvPr id="215" name="Google Shape;215;p33"/>
          <p:cNvPicPr preferRelativeResize="0"/>
          <p:nvPr/>
        </p:nvPicPr>
        <p:blipFill>
          <a:blip r:embed="rId5">
            <a:alphaModFix/>
          </a:blip>
          <a:stretch>
            <a:fillRect/>
          </a:stretch>
        </p:blipFill>
        <p:spPr>
          <a:xfrm>
            <a:off x="3325420" y="2297083"/>
            <a:ext cx="2729750" cy="2590084"/>
          </a:xfrm>
          <a:prstGeom prst="rect">
            <a:avLst/>
          </a:prstGeom>
          <a:noFill/>
          <a:ln>
            <a:noFill/>
          </a:ln>
        </p:spPr>
      </p:pic>
      <p:pic>
        <p:nvPicPr>
          <p:cNvPr id="216" name="Google Shape;216;p33"/>
          <p:cNvPicPr preferRelativeResize="0"/>
          <p:nvPr/>
        </p:nvPicPr>
        <p:blipFill>
          <a:blip r:embed="rId6">
            <a:alphaModFix/>
          </a:blip>
          <a:stretch>
            <a:fillRect/>
          </a:stretch>
        </p:blipFill>
        <p:spPr>
          <a:xfrm flipH="1">
            <a:off x="422747" y="4132350"/>
            <a:ext cx="838043" cy="898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20" name="Shape 220"/>
        <p:cNvGrpSpPr/>
        <p:nvPr/>
      </p:nvGrpSpPr>
      <p:grpSpPr>
        <a:xfrm>
          <a:off x="0" y="0"/>
          <a:ext cx="0" cy="0"/>
          <a:chOff x="0" y="0"/>
          <a:chExt cx="0" cy="0"/>
        </a:xfrm>
      </p:grpSpPr>
      <p:sp>
        <p:nvSpPr>
          <p:cNvPr id="221" name="Google Shape;221;p34"/>
          <p:cNvSpPr txBox="1"/>
          <p:nvPr>
            <p:ph idx="1" type="body"/>
          </p:nvPr>
        </p:nvSpPr>
        <p:spPr>
          <a:xfrm>
            <a:off x="311700" y="224750"/>
            <a:ext cx="8520600" cy="474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chemeClr val="dk1"/>
                </a:solidFill>
                <a:highlight>
                  <a:srgbClr val="FFFFFF"/>
                </a:highlight>
              </a:rPr>
              <a:t>RRT* creates incredibly straight paths.</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 sz="1400">
                <a:solidFill>
                  <a:schemeClr val="dk1"/>
                </a:solidFill>
                <a:highlight>
                  <a:srgbClr val="FFFFFF"/>
                </a:highlight>
              </a:rPr>
              <a:t>If the destination were to change, the original graph can still be used as it represents the quickest path to most locations in the region.</a:t>
            </a:r>
            <a:endParaRPr sz="1400">
              <a:solidFill>
                <a:schemeClr val="dk1"/>
              </a:solidFill>
              <a:highlight>
                <a:srgbClr val="FFFFFF"/>
              </a:highlight>
            </a:endParaRPr>
          </a:p>
          <a:p>
            <a:pPr indent="0" lvl="0" marL="0" rtl="0" algn="l">
              <a:spcBef>
                <a:spcPts val="1600"/>
              </a:spcBef>
              <a:spcAft>
                <a:spcPts val="0"/>
              </a:spcAft>
              <a:buNone/>
            </a:pPr>
            <a:r>
              <a:t/>
            </a:r>
            <a:endParaRPr sz="1600">
              <a:solidFill>
                <a:schemeClr val="dk1"/>
              </a:solidFill>
              <a:highlight>
                <a:srgbClr val="FFFFFF"/>
              </a:highlight>
              <a:latin typeface="Georgia"/>
              <a:ea typeface="Georgia"/>
              <a:cs typeface="Georgia"/>
              <a:sym typeface="Georgia"/>
            </a:endParaRPr>
          </a:p>
          <a:p>
            <a:pPr indent="0" lvl="0" marL="0" rtl="0" algn="l">
              <a:spcBef>
                <a:spcPts val="1600"/>
              </a:spcBef>
              <a:spcAft>
                <a:spcPts val="1600"/>
              </a:spcAft>
              <a:buNone/>
            </a:pPr>
            <a:r>
              <a:t/>
            </a:r>
            <a:endParaRPr sz="1600">
              <a:solidFill>
                <a:schemeClr val="dk1"/>
              </a:solidFill>
              <a:highlight>
                <a:srgbClr val="FFFFFF"/>
              </a:highlight>
              <a:latin typeface="Georgia"/>
              <a:ea typeface="Georgia"/>
              <a:cs typeface="Georgia"/>
              <a:sym typeface="Georgia"/>
            </a:endParaRPr>
          </a:p>
        </p:txBody>
      </p:sp>
      <p:pic>
        <p:nvPicPr>
          <p:cNvPr id="222" name="Google Shape;222;p34"/>
          <p:cNvPicPr preferRelativeResize="0"/>
          <p:nvPr/>
        </p:nvPicPr>
        <p:blipFill>
          <a:blip r:embed="rId3">
            <a:alphaModFix/>
          </a:blip>
          <a:stretch>
            <a:fillRect/>
          </a:stretch>
        </p:blipFill>
        <p:spPr>
          <a:xfrm>
            <a:off x="549400" y="1504150"/>
            <a:ext cx="3612476" cy="2991000"/>
          </a:xfrm>
          <a:prstGeom prst="rect">
            <a:avLst/>
          </a:prstGeom>
          <a:noFill/>
          <a:ln>
            <a:noFill/>
          </a:ln>
        </p:spPr>
      </p:pic>
      <p:pic>
        <p:nvPicPr>
          <p:cNvPr id="223" name="Google Shape;223;p34"/>
          <p:cNvPicPr preferRelativeResize="0"/>
          <p:nvPr/>
        </p:nvPicPr>
        <p:blipFill>
          <a:blip r:embed="rId4">
            <a:alphaModFix/>
          </a:blip>
          <a:stretch>
            <a:fillRect/>
          </a:stretch>
        </p:blipFill>
        <p:spPr>
          <a:xfrm>
            <a:off x="4647475" y="1534971"/>
            <a:ext cx="3914475" cy="2929350"/>
          </a:xfrm>
          <a:prstGeom prst="rect">
            <a:avLst/>
          </a:prstGeom>
          <a:noFill/>
          <a:ln>
            <a:noFill/>
          </a:ln>
        </p:spPr>
      </p:pic>
      <p:pic>
        <p:nvPicPr>
          <p:cNvPr id="224" name="Google Shape;224;p34"/>
          <p:cNvPicPr preferRelativeResize="0"/>
          <p:nvPr/>
        </p:nvPicPr>
        <p:blipFill>
          <a:blip r:embed="rId5">
            <a:alphaModFix/>
          </a:blip>
          <a:stretch>
            <a:fillRect/>
          </a:stretch>
        </p:blipFill>
        <p:spPr>
          <a:xfrm flipH="1">
            <a:off x="154772" y="4071650"/>
            <a:ext cx="838043" cy="898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190175"/>
            <a:ext cx="8520600" cy="5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What if we explore a larger space?</a:t>
            </a:r>
            <a:endParaRPr b="1" sz="1800"/>
          </a:p>
        </p:txBody>
      </p:sp>
      <p:sp>
        <p:nvSpPr>
          <p:cNvPr id="230" name="Google Shape;230;p35"/>
          <p:cNvSpPr txBox="1"/>
          <p:nvPr>
            <p:ph idx="1" type="body"/>
          </p:nvPr>
        </p:nvSpPr>
        <p:spPr>
          <a:xfrm>
            <a:off x="311700" y="642450"/>
            <a:ext cx="8520600" cy="418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chemeClr val="dk1"/>
                </a:solidFill>
                <a:highlight>
                  <a:srgbClr val="FFFFFF"/>
                </a:highlight>
              </a:rPr>
              <a:t>The RRT algorithm was advantageous to find possible paths from a given point. Yet, each time a new location was given, an entirely new graph had to be generated. </a:t>
            </a:r>
            <a:endParaRPr sz="1400">
              <a:solidFill>
                <a:schemeClr val="dk1"/>
              </a:solidFill>
              <a:highlight>
                <a:srgbClr val="FFFFFF"/>
              </a:highlight>
            </a:endParaRPr>
          </a:p>
          <a:p>
            <a:pPr indent="-317500" lvl="0" marL="457200" rtl="0" algn="l">
              <a:spcBef>
                <a:spcPts val="0"/>
              </a:spcBef>
              <a:spcAft>
                <a:spcPts val="0"/>
              </a:spcAft>
              <a:buSzPts val="1400"/>
              <a:buChar char="●"/>
            </a:pPr>
            <a:r>
              <a:rPr lang="en" sz="1400">
                <a:solidFill>
                  <a:schemeClr val="dk1"/>
                </a:solidFill>
                <a:highlight>
                  <a:srgbClr val="FFFFFF"/>
                </a:highlight>
              </a:rPr>
              <a:t>Repeatedly generating a new graph to find a single path is arguably inefficient, especially if a relatively large area is being explored. </a:t>
            </a:r>
            <a:endParaRPr sz="1400">
              <a:solidFill>
                <a:schemeClr val="dk1"/>
              </a:solidFill>
              <a:highlight>
                <a:srgbClr val="FFFFFF"/>
              </a:highlight>
            </a:endParaRPr>
          </a:p>
          <a:p>
            <a:pPr indent="-317500" lvl="0" marL="457200" rtl="0" algn="l">
              <a:spcBef>
                <a:spcPts val="0"/>
              </a:spcBef>
              <a:spcAft>
                <a:spcPts val="0"/>
              </a:spcAft>
              <a:buSzPts val="1400"/>
              <a:buChar char="●"/>
            </a:pPr>
            <a:r>
              <a:rPr lang="en" sz="1400">
                <a:solidFill>
                  <a:schemeClr val="dk1"/>
                </a:solidFill>
                <a:highlight>
                  <a:srgbClr val="FFFFFF"/>
                </a:highlight>
              </a:rPr>
              <a:t>An alternative approach that addresses this deficiency is the Probabilistic Roadmap (PRM) algorithm.</a:t>
            </a:r>
            <a:endParaRPr sz="1400"/>
          </a:p>
        </p:txBody>
      </p:sp>
      <p:pic>
        <p:nvPicPr>
          <p:cNvPr id="231" name="Google Shape;231;p35"/>
          <p:cNvPicPr preferRelativeResize="0"/>
          <p:nvPr/>
        </p:nvPicPr>
        <p:blipFill>
          <a:blip r:embed="rId3">
            <a:alphaModFix/>
          </a:blip>
          <a:stretch>
            <a:fillRect/>
          </a:stretch>
        </p:blipFill>
        <p:spPr>
          <a:xfrm flipH="1">
            <a:off x="-3" y="4244700"/>
            <a:ext cx="838043" cy="89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190800"/>
            <a:ext cx="85206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PRM(Probabilistic Roadmap)</a:t>
            </a:r>
            <a:endParaRPr b="1" sz="1800"/>
          </a:p>
        </p:txBody>
      </p:sp>
      <p:sp>
        <p:nvSpPr>
          <p:cNvPr id="237" name="Google Shape;237;p36"/>
          <p:cNvSpPr txBox="1"/>
          <p:nvPr>
            <p:ph idx="1" type="body"/>
          </p:nvPr>
        </p:nvSpPr>
        <p:spPr>
          <a:xfrm>
            <a:off x="311700" y="672000"/>
            <a:ext cx="8520600" cy="439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PRM planner is a path planning algorithm in the field of robotics.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Based on graph formation principle to determine the path between the starting node and the destination node.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Yields the most feasible configurations present in the free space and connects them to a local path. (</a:t>
            </a:r>
            <a:r>
              <a:rPr b="1" i="1" lang="en" sz="1400">
                <a:solidFill>
                  <a:srgbClr val="000000"/>
                </a:solidFill>
              </a:rPr>
              <a:t>analogous to the roads connecting a highways or an expressway</a:t>
            </a:r>
            <a:r>
              <a:rPr lang="en" sz="1400">
                <a:solidFill>
                  <a:srgbClr val="000000"/>
                </a:solidFill>
              </a:rPr>
              <a:t>)</a:t>
            </a: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457200" rtl="0" algn="l">
              <a:spcBef>
                <a:spcPts val="1600"/>
              </a:spcBef>
              <a:spcAft>
                <a:spcPts val="0"/>
              </a:spcAft>
              <a:buNone/>
            </a:pPr>
            <a:r>
              <a:t/>
            </a:r>
            <a:endParaRPr sz="1400">
              <a:solidFill>
                <a:srgbClr val="000000"/>
              </a:solidFill>
            </a:endParaRPr>
          </a:p>
          <a:p>
            <a:pPr indent="0" lvl="0" marL="457200" rtl="0" algn="l">
              <a:spcBef>
                <a:spcPts val="1600"/>
              </a:spcBef>
              <a:spcAft>
                <a:spcPts val="0"/>
              </a:spcAft>
              <a:buNone/>
            </a:pPr>
            <a:r>
              <a:t/>
            </a:r>
            <a:endParaRPr sz="1400">
              <a:solidFill>
                <a:srgbClr val="000000"/>
              </a:solidFill>
            </a:endParaRPr>
          </a:p>
          <a:p>
            <a:pPr indent="0" lvl="0" marL="457200" rtl="0" algn="l">
              <a:spcBef>
                <a:spcPts val="1600"/>
              </a:spcBef>
              <a:spcAft>
                <a:spcPts val="0"/>
              </a:spcAft>
              <a:buNone/>
            </a:pPr>
            <a:r>
              <a:t/>
            </a:r>
            <a:endParaRPr sz="1400">
              <a:solidFill>
                <a:srgbClr val="000000"/>
              </a:solidFill>
            </a:endParaRPr>
          </a:p>
          <a:p>
            <a:pPr indent="0" lvl="0" marL="457200" rtl="0" algn="l">
              <a:spcBef>
                <a:spcPts val="1600"/>
              </a:spcBef>
              <a:spcAft>
                <a:spcPts val="1600"/>
              </a:spcAft>
              <a:buNone/>
            </a:pPr>
            <a:r>
              <a:t/>
            </a:r>
            <a:endParaRPr sz="1400">
              <a:solidFill>
                <a:srgbClr val="000000"/>
              </a:solidFill>
            </a:endParaRPr>
          </a:p>
        </p:txBody>
      </p:sp>
      <p:pic>
        <p:nvPicPr>
          <p:cNvPr id="238" name="Google Shape;238;p36"/>
          <p:cNvPicPr preferRelativeResize="0"/>
          <p:nvPr/>
        </p:nvPicPr>
        <p:blipFill>
          <a:blip r:embed="rId3">
            <a:alphaModFix/>
          </a:blip>
          <a:stretch>
            <a:fillRect/>
          </a:stretch>
        </p:blipFill>
        <p:spPr>
          <a:xfrm>
            <a:off x="682925" y="2208750"/>
            <a:ext cx="2748924" cy="2737249"/>
          </a:xfrm>
          <a:prstGeom prst="rect">
            <a:avLst/>
          </a:prstGeom>
          <a:noFill/>
          <a:ln>
            <a:noFill/>
          </a:ln>
        </p:spPr>
      </p:pic>
      <p:pic>
        <p:nvPicPr>
          <p:cNvPr id="239" name="Google Shape;239;p36"/>
          <p:cNvPicPr preferRelativeResize="0"/>
          <p:nvPr/>
        </p:nvPicPr>
        <p:blipFill>
          <a:blip r:embed="rId4">
            <a:alphaModFix/>
          </a:blip>
          <a:stretch>
            <a:fillRect/>
          </a:stretch>
        </p:blipFill>
        <p:spPr>
          <a:xfrm flipH="1">
            <a:off x="526472" y="416700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103725"/>
            <a:ext cx="8520600" cy="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Implementation</a:t>
            </a:r>
            <a:endParaRPr b="1" sz="1800"/>
          </a:p>
        </p:txBody>
      </p:sp>
      <p:sp>
        <p:nvSpPr>
          <p:cNvPr id="245" name="Google Shape;245;p37"/>
          <p:cNvSpPr txBox="1"/>
          <p:nvPr>
            <p:ph idx="1" type="body"/>
          </p:nvPr>
        </p:nvSpPr>
        <p:spPr>
          <a:xfrm>
            <a:off x="311700" y="561900"/>
            <a:ext cx="8520600" cy="44346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sz="700">
              <a:solidFill>
                <a:schemeClr val="dk1"/>
              </a:solidFill>
              <a:latin typeface="Courier New"/>
              <a:ea typeface="Courier New"/>
              <a:cs typeface="Courier New"/>
              <a:sym typeface="Courier New"/>
            </a:endParaRPr>
          </a:p>
        </p:txBody>
      </p:sp>
      <p:sp>
        <p:nvSpPr>
          <p:cNvPr id="246" name="Google Shape;246;p37"/>
          <p:cNvSpPr/>
          <p:nvPr/>
        </p:nvSpPr>
        <p:spPr>
          <a:xfrm>
            <a:off x="492750" y="691575"/>
            <a:ext cx="2930400" cy="5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urier New"/>
                <a:ea typeface="Courier New"/>
                <a:cs typeface="Courier New"/>
                <a:sym typeface="Courier New"/>
              </a:rPr>
              <a:t>G(V,E) = Null //Initialize a graph as empty</a:t>
            </a:r>
            <a:endParaRPr/>
          </a:p>
        </p:txBody>
      </p:sp>
      <p:sp>
        <p:nvSpPr>
          <p:cNvPr id="247" name="Google Shape;247;p37"/>
          <p:cNvSpPr/>
          <p:nvPr/>
        </p:nvSpPr>
        <p:spPr>
          <a:xfrm>
            <a:off x="492750" y="1596050"/>
            <a:ext cx="2930400" cy="70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limit = n //number of nodes to make graph out of</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Rad = r //radius of neighborhoods </a:t>
            </a:r>
            <a:endParaRPr/>
          </a:p>
        </p:txBody>
      </p:sp>
      <p:sp>
        <p:nvSpPr>
          <p:cNvPr id="248" name="Google Shape;248;p37"/>
          <p:cNvSpPr/>
          <p:nvPr/>
        </p:nvSpPr>
        <p:spPr>
          <a:xfrm>
            <a:off x="492750" y="2616325"/>
            <a:ext cx="2930400" cy="229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For itr in 0...limit: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Xnew = RandomPosition()</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Xnearest = Near(G(V,E),Xnew,Rad) //find all nodes within a Rad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Xnearest = sort(Xnearest) //sort by increasing distance</a:t>
            </a:r>
            <a:endParaRPr/>
          </a:p>
        </p:txBody>
      </p:sp>
      <p:sp>
        <p:nvSpPr>
          <p:cNvPr id="249" name="Google Shape;249;p37"/>
          <p:cNvSpPr/>
          <p:nvPr/>
        </p:nvSpPr>
        <p:spPr>
          <a:xfrm>
            <a:off x="4314925" y="691575"/>
            <a:ext cx="2930400" cy="30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For node in Xnearest:</a:t>
            </a:r>
            <a:endParaRPr/>
          </a:p>
        </p:txBody>
      </p:sp>
      <p:sp>
        <p:nvSpPr>
          <p:cNvPr id="250" name="Google Shape;250;p37"/>
          <p:cNvSpPr/>
          <p:nvPr/>
        </p:nvSpPr>
        <p:spPr>
          <a:xfrm>
            <a:off x="4356400" y="1503425"/>
            <a:ext cx="2930400" cy="197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if not ConnectedComp(Xnew,node) and not Obstacle(Xnew,node):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G(V,E) += {Xnew,node} //add edge and node to graph</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Xnew.comp += node.comp//add Xnew to connected component</a:t>
            </a:r>
            <a:endParaRPr/>
          </a:p>
        </p:txBody>
      </p:sp>
      <p:sp>
        <p:nvSpPr>
          <p:cNvPr id="251" name="Google Shape;251;p37"/>
          <p:cNvSpPr/>
          <p:nvPr/>
        </p:nvSpPr>
        <p:spPr>
          <a:xfrm>
            <a:off x="4414475" y="4072075"/>
            <a:ext cx="2930400" cy="46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urier New"/>
                <a:ea typeface="Courier New"/>
                <a:cs typeface="Courier New"/>
                <a:sym typeface="Courier New"/>
              </a:rPr>
              <a:t>Return G(V,E)</a:t>
            </a:r>
            <a:endParaRPr/>
          </a:p>
        </p:txBody>
      </p:sp>
      <p:cxnSp>
        <p:nvCxnSpPr>
          <p:cNvPr id="252" name="Google Shape;252;p37"/>
          <p:cNvCxnSpPr>
            <a:stCxn id="246" idx="2"/>
            <a:endCxn id="247" idx="0"/>
          </p:cNvCxnSpPr>
          <p:nvPr/>
        </p:nvCxnSpPr>
        <p:spPr>
          <a:xfrm>
            <a:off x="1957950" y="1279275"/>
            <a:ext cx="0" cy="3168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37"/>
          <p:cNvCxnSpPr>
            <a:stCxn id="247" idx="2"/>
            <a:endCxn id="248" idx="0"/>
          </p:cNvCxnSpPr>
          <p:nvPr/>
        </p:nvCxnSpPr>
        <p:spPr>
          <a:xfrm>
            <a:off x="1957950" y="2299550"/>
            <a:ext cx="0" cy="3168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37"/>
          <p:cNvCxnSpPr>
            <a:stCxn id="248" idx="3"/>
            <a:endCxn id="249" idx="1"/>
          </p:cNvCxnSpPr>
          <p:nvPr/>
        </p:nvCxnSpPr>
        <p:spPr>
          <a:xfrm flipH="1" rot="10800000">
            <a:off x="3423150" y="843025"/>
            <a:ext cx="891900" cy="29217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37"/>
          <p:cNvCxnSpPr>
            <a:stCxn id="249" idx="2"/>
            <a:endCxn id="250" idx="0"/>
          </p:cNvCxnSpPr>
          <p:nvPr/>
        </p:nvCxnSpPr>
        <p:spPr>
          <a:xfrm>
            <a:off x="5780125" y="994275"/>
            <a:ext cx="41400" cy="5091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37"/>
          <p:cNvCxnSpPr>
            <a:stCxn id="250" idx="2"/>
            <a:endCxn id="251" idx="0"/>
          </p:cNvCxnSpPr>
          <p:nvPr/>
        </p:nvCxnSpPr>
        <p:spPr>
          <a:xfrm>
            <a:off x="5821600" y="3483125"/>
            <a:ext cx="58200" cy="588900"/>
          </a:xfrm>
          <a:prstGeom prst="straightConnector1">
            <a:avLst/>
          </a:prstGeom>
          <a:noFill/>
          <a:ln cap="flat" cmpd="sng" w="9525">
            <a:solidFill>
              <a:schemeClr val="dk2"/>
            </a:solidFill>
            <a:prstDash val="solid"/>
            <a:round/>
            <a:headEnd len="med" w="med" type="none"/>
            <a:tailEnd len="med" w="med" type="triangle"/>
          </a:ln>
        </p:spPr>
      </p:cxnSp>
      <p:pic>
        <p:nvPicPr>
          <p:cNvPr id="257" name="Google Shape;257;p37"/>
          <p:cNvPicPr preferRelativeResize="0"/>
          <p:nvPr/>
        </p:nvPicPr>
        <p:blipFill>
          <a:blip r:embed="rId3">
            <a:alphaModFix/>
          </a:blip>
          <a:stretch>
            <a:fillRect/>
          </a:stretch>
        </p:blipFill>
        <p:spPr>
          <a:xfrm flipH="1">
            <a:off x="578347" y="4244700"/>
            <a:ext cx="838043" cy="89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61" name="Shape 261"/>
        <p:cNvGrpSpPr/>
        <p:nvPr/>
      </p:nvGrpSpPr>
      <p:grpSpPr>
        <a:xfrm>
          <a:off x="0" y="0"/>
          <a:ext cx="0" cy="0"/>
          <a:chOff x="0" y="0"/>
          <a:chExt cx="0" cy="0"/>
        </a:xfrm>
      </p:grpSpPr>
      <p:sp>
        <p:nvSpPr>
          <p:cNvPr id="262" name="Google Shape;262;p38"/>
          <p:cNvSpPr txBox="1"/>
          <p:nvPr>
            <p:ph type="title"/>
          </p:nvPr>
        </p:nvSpPr>
        <p:spPr>
          <a:xfrm>
            <a:off x="311700" y="207475"/>
            <a:ext cx="85206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PRM Variants and Comparison</a:t>
            </a:r>
            <a:endParaRPr b="1" sz="1800"/>
          </a:p>
        </p:txBody>
      </p:sp>
      <p:pic>
        <p:nvPicPr>
          <p:cNvPr id="263" name="Google Shape;263;p38"/>
          <p:cNvPicPr preferRelativeResize="0"/>
          <p:nvPr/>
        </p:nvPicPr>
        <p:blipFill>
          <a:blip r:embed="rId3">
            <a:alphaModFix/>
          </a:blip>
          <a:stretch>
            <a:fillRect/>
          </a:stretch>
        </p:blipFill>
        <p:spPr>
          <a:xfrm>
            <a:off x="4494450" y="868121"/>
            <a:ext cx="4041574" cy="3024451"/>
          </a:xfrm>
          <a:prstGeom prst="rect">
            <a:avLst/>
          </a:prstGeom>
          <a:noFill/>
          <a:ln>
            <a:noFill/>
          </a:ln>
        </p:spPr>
      </p:pic>
      <p:pic>
        <p:nvPicPr>
          <p:cNvPr id="264" name="Google Shape;264;p38"/>
          <p:cNvPicPr preferRelativeResize="0"/>
          <p:nvPr/>
        </p:nvPicPr>
        <p:blipFill>
          <a:blip r:embed="rId4">
            <a:alphaModFix/>
          </a:blip>
          <a:stretch>
            <a:fillRect/>
          </a:stretch>
        </p:blipFill>
        <p:spPr>
          <a:xfrm>
            <a:off x="353925" y="945921"/>
            <a:ext cx="3937601" cy="2946650"/>
          </a:xfrm>
          <a:prstGeom prst="rect">
            <a:avLst/>
          </a:prstGeom>
          <a:noFill/>
          <a:ln>
            <a:noFill/>
          </a:ln>
        </p:spPr>
      </p:pic>
      <p:sp>
        <p:nvSpPr>
          <p:cNvPr id="265" name="Google Shape;265;p38"/>
          <p:cNvSpPr txBox="1"/>
          <p:nvPr/>
        </p:nvSpPr>
        <p:spPr>
          <a:xfrm>
            <a:off x="994125" y="3993775"/>
            <a:ext cx="9336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PRM Output</a:t>
            </a:r>
            <a:endParaRPr b="1" sz="900"/>
          </a:p>
        </p:txBody>
      </p:sp>
      <p:sp>
        <p:nvSpPr>
          <p:cNvPr id="266" name="Google Shape;266;p38"/>
          <p:cNvSpPr txBox="1"/>
          <p:nvPr/>
        </p:nvSpPr>
        <p:spPr>
          <a:xfrm>
            <a:off x="5835075" y="4054300"/>
            <a:ext cx="8472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txBox="1"/>
          <p:nvPr/>
        </p:nvSpPr>
        <p:spPr>
          <a:xfrm>
            <a:off x="6163550" y="4071575"/>
            <a:ext cx="8472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PRM* Output</a:t>
            </a:r>
            <a:endParaRPr b="1" sz="900"/>
          </a:p>
        </p:txBody>
      </p:sp>
      <p:pic>
        <p:nvPicPr>
          <p:cNvPr id="268" name="Google Shape;268;p38"/>
          <p:cNvPicPr preferRelativeResize="0"/>
          <p:nvPr/>
        </p:nvPicPr>
        <p:blipFill>
          <a:blip r:embed="rId5">
            <a:alphaModFix/>
          </a:blip>
          <a:stretch>
            <a:fillRect/>
          </a:stretch>
        </p:blipFill>
        <p:spPr>
          <a:xfrm flipH="1">
            <a:off x="-3" y="4244575"/>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182500"/>
            <a:ext cx="85206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Merits &amp; Demerits</a:t>
            </a:r>
            <a:endParaRPr b="1" sz="1800"/>
          </a:p>
        </p:txBody>
      </p:sp>
      <p:sp>
        <p:nvSpPr>
          <p:cNvPr id="274" name="Google Shape;274;p39"/>
          <p:cNvSpPr txBox="1"/>
          <p:nvPr>
            <p:ph idx="1" type="body"/>
          </p:nvPr>
        </p:nvSpPr>
        <p:spPr>
          <a:xfrm>
            <a:off x="311700" y="829600"/>
            <a:ext cx="8520600" cy="410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5" name="Google Shape;275;p39"/>
          <p:cNvPicPr preferRelativeResize="0"/>
          <p:nvPr/>
        </p:nvPicPr>
        <p:blipFill>
          <a:blip r:embed="rId3">
            <a:alphaModFix/>
          </a:blip>
          <a:stretch>
            <a:fillRect/>
          </a:stretch>
        </p:blipFill>
        <p:spPr>
          <a:xfrm>
            <a:off x="419500" y="955925"/>
            <a:ext cx="2268950" cy="1882750"/>
          </a:xfrm>
          <a:prstGeom prst="rect">
            <a:avLst/>
          </a:prstGeom>
          <a:noFill/>
          <a:ln>
            <a:noFill/>
          </a:ln>
        </p:spPr>
      </p:pic>
      <p:pic>
        <p:nvPicPr>
          <p:cNvPr id="276" name="Google Shape;276;p39"/>
          <p:cNvPicPr preferRelativeResize="0"/>
          <p:nvPr/>
        </p:nvPicPr>
        <p:blipFill>
          <a:blip r:embed="rId4">
            <a:alphaModFix/>
          </a:blip>
          <a:stretch>
            <a:fillRect/>
          </a:stretch>
        </p:blipFill>
        <p:spPr>
          <a:xfrm>
            <a:off x="2907834" y="955921"/>
            <a:ext cx="2748200" cy="2508650"/>
          </a:xfrm>
          <a:prstGeom prst="rect">
            <a:avLst/>
          </a:prstGeom>
          <a:noFill/>
          <a:ln>
            <a:noFill/>
          </a:ln>
        </p:spPr>
      </p:pic>
      <p:pic>
        <p:nvPicPr>
          <p:cNvPr id="277" name="Google Shape;277;p39"/>
          <p:cNvPicPr preferRelativeResize="0"/>
          <p:nvPr/>
        </p:nvPicPr>
        <p:blipFill>
          <a:blip r:embed="rId5">
            <a:alphaModFix/>
          </a:blip>
          <a:stretch>
            <a:fillRect/>
          </a:stretch>
        </p:blipFill>
        <p:spPr>
          <a:xfrm>
            <a:off x="5875425" y="955925"/>
            <a:ext cx="2879700" cy="2827650"/>
          </a:xfrm>
          <a:prstGeom prst="rect">
            <a:avLst/>
          </a:prstGeom>
          <a:noFill/>
          <a:ln>
            <a:noFill/>
          </a:ln>
        </p:spPr>
      </p:pic>
      <p:pic>
        <p:nvPicPr>
          <p:cNvPr id="278" name="Google Shape;278;p39"/>
          <p:cNvPicPr preferRelativeResize="0"/>
          <p:nvPr/>
        </p:nvPicPr>
        <p:blipFill>
          <a:blip r:embed="rId6">
            <a:alphaModFix/>
          </a:blip>
          <a:stretch>
            <a:fillRect/>
          </a:stretch>
        </p:blipFill>
        <p:spPr>
          <a:xfrm flipH="1">
            <a:off x="311697" y="3994000"/>
            <a:ext cx="838043" cy="898800"/>
          </a:xfrm>
          <a:prstGeom prst="rect">
            <a:avLst/>
          </a:prstGeom>
          <a:noFill/>
          <a:ln>
            <a:noFill/>
          </a:ln>
        </p:spPr>
      </p:pic>
      <p:sp>
        <p:nvSpPr>
          <p:cNvPr id="279" name="Google Shape;279;p39"/>
          <p:cNvSpPr txBox="1"/>
          <p:nvPr/>
        </p:nvSpPr>
        <p:spPr>
          <a:xfrm>
            <a:off x="3535625" y="3820875"/>
            <a:ext cx="15129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Graphs with fixed radius tends to form a sparse roadmap </a:t>
            </a:r>
            <a:endParaRPr/>
          </a:p>
        </p:txBody>
      </p:sp>
      <p:sp>
        <p:nvSpPr>
          <p:cNvPr id="280" name="Google Shape;280;p39"/>
          <p:cNvSpPr txBox="1"/>
          <p:nvPr/>
        </p:nvSpPr>
        <p:spPr>
          <a:xfrm>
            <a:off x="648350" y="3112025"/>
            <a:ext cx="16164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Clustering </a:t>
            </a:r>
            <a:endParaRPr/>
          </a:p>
        </p:txBody>
      </p:sp>
      <p:sp>
        <p:nvSpPr>
          <p:cNvPr id="281" name="Google Shape;281;p39"/>
          <p:cNvSpPr txBox="1"/>
          <p:nvPr/>
        </p:nvSpPr>
        <p:spPr>
          <a:xfrm>
            <a:off x="6664950" y="4080225"/>
            <a:ext cx="15732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Experiencing zig-zag paths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85" name="Shape 285"/>
        <p:cNvGrpSpPr/>
        <p:nvPr/>
      </p:nvGrpSpPr>
      <p:grpSpPr>
        <a:xfrm>
          <a:off x="0" y="0"/>
          <a:ext cx="0" cy="0"/>
          <a:chOff x="0" y="0"/>
          <a:chExt cx="0" cy="0"/>
        </a:xfrm>
      </p:grpSpPr>
      <p:sp>
        <p:nvSpPr>
          <p:cNvPr id="286" name="Google Shape;286;p40"/>
          <p:cNvSpPr txBox="1"/>
          <p:nvPr>
            <p:ph type="title"/>
          </p:nvPr>
        </p:nvSpPr>
        <p:spPr>
          <a:xfrm>
            <a:off x="311700" y="155600"/>
            <a:ext cx="8520600" cy="4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PRM*</a:t>
            </a:r>
            <a:endParaRPr b="1" sz="1800"/>
          </a:p>
        </p:txBody>
      </p:sp>
      <p:sp>
        <p:nvSpPr>
          <p:cNvPr id="287" name="Google Shape;287;p40"/>
          <p:cNvSpPr txBox="1"/>
          <p:nvPr>
            <p:ph idx="1" type="body"/>
          </p:nvPr>
        </p:nvSpPr>
        <p:spPr>
          <a:xfrm>
            <a:off x="311700" y="587900"/>
            <a:ext cx="85206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8" name="Google Shape;288;p40"/>
          <p:cNvPicPr preferRelativeResize="0"/>
          <p:nvPr/>
        </p:nvPicPr>
        <p:blipFill>
          <a:blip r:embed="rId3">
            <a:alphaModFix/>
          </a:blip>
          <a:stretch>
            <a:fillRect/>
          </a:stretch>
        </p:blipFill>
        <p:spPr>
          <a:xfrm>
            <a:off x="387050" y="674269"/>
            <a:ext cx="2418425" cy="1014350"/>
          </a:xfrm>
          <a:prstGeom prst="rect">
            <a:avLst/>
          </a:prstGeom>
          <a:noFill/>
          <a:ln>
            <a:noFill/>
          </a:ln>
        </p:spPr>
      </p:pic>
      <p:pic>
        <p:nvPicPr>
          <p:cNvPr id="289" name="Google Shape;289;p40"/>
          <p:cNvPicPr preferRelativeResize="0"/>
          <p:nvPr/>
        </p:nvPicPr>
        <p:blipFill>
          <a:blip r:embed="rId4">
            <a:alphaModFix/>
          </a:blip>
          <a:stretch>
            <a:fillRect/>
          </a:stretch>
        </p:blipFill>
        <p:spPr>
          <a:xfrm>
            <a:off x="544600" y="1873025"/>
            <a:ext cx="3319499" cy="2587549"/>
          </a:xfrm>
          <a:prstGeom prst="rect">
            <a:avLst/>
          </a:prstGeom>
          <a:noFill/>
          <a:ln>
            <a:noFill/>
          </a:ln>
        </p:spPr>
      </p:pic>
      <p:pic>
        <p:nvPicPr>
          <p:cNvPr id="290" name="Google Shape;290;p40"/>
          <p:cNvPicPr preferRelativeResize="0"/>
          <p:nvPr/>
        </p:nvPicPr>
        <p:blipFill>
          <a:blip r:embed="rId5">
            <a:alphaModFix/>
          </a:blip>
          <a:stretch>
            <a:fillRect/>
          </a:stretch>
        </p:blipFill>
        <p:spPr>
          <a:xfrm>
            <a:off x="5918900" y="787686"/>
            <a:ext cx="2558325" cy="1166950"/>
          </a:xfrm>
          <a:prstGeom prst="rect">
            <a:avLst/>
          </a:prstGeom>
          <a:noFill/>
          <a:ln>
            <a:noFill/>
          </a:ln>
        </p:spPr>
      </p:pic>
      <p:pic>
        <p:nvPicPr>
          <p:cNvPr id="291" name="Google Shape;291;p40"/>
          <p:cNvPicPr preferRelativeResize="0"/>
          <p:nvPr/>
        </p:nvPicPr>
        <p:blipFill>
          <a:blip r:embed="rId6">
            <a:alphaModFix/>
          </a:blip>
          <a:stretch>
            <a:fillRect/>
          </a:stretch>
        </p:blipFill>
        <p:spPr>
          <a:xfrm>
            <a:off x="5918900" y="2154403"/>
            <a:ext cx="2746000" cy="2349850"/>
          </a:xfrm>
          <a:prstGeom prst="rect">
            <a:avLst/>
          </a:prstGeom>
          <a:noFill/>
          <a:ln>
            <a:noFill/>
          </a:ln>
        </p:spPr>
      </p:pic>
      <p:pic>
        <p:nvPicPr>
          <p:cNvPr id="292" name="Google Shape;292;p40"/>
          <p:cNvPicPr preferRelativeResize="0"/>
          <p:nvPr/>
        </p:nvPicPr>
        <p:blipFill>
          <a:blip r:embed="rId7">
            <a:alphaModFix/>
          </a:blip>
          <a:stretch>
            <a:fillRect/>
          </a:stretch>
        </p:blipFill>
        <p:spPr>
          <a:xfrm flipH="1">
            <a:off x="156097" y="415825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96" name="Shape 296"/>
        <p:cNvGrpSpPr/>
        <p:nvPr/>
      </p:nvGrpSpPr>
      <p:grpSpPr>
        <a:xfrm>
          <a:off x="0" y="0"/>
          <a:ext cx="0" cy="0"/>
          <a:chOff x="0" y="0"/>
          <a:chExt cx="0" cy="0"/>
        </a:xfrm>
      </p:grpSpPr>
      <p:sp>
        <p:nvSpPr>
          <p:cNvPr id="297" name="Google Shape;297;p41"/>
          <p:cNvSpPr txBox="1"/>
          <p:nvPr>
            <p:ph type="title"/>
          </p:nvPr>
        </p:nvSpPr>
        <p:spPr>
          <a:xfrm>
            <a:off x="311700" y="157625"/>
            <a:ext cx="8520600" cy="3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Dijkstra’s algorithm</a:t>
            </a:r>
            <a:endParaRPr b="1" sz="1800"/>
          </a:p>
        </p:txBody>
      </p:sp>
      <p:sp>
        <p:nvSpPr>
          <p:cNvPr id="298" name="Google Shape;298;p41"/>
          <p:cNvSpPr txBox="1"/>
          <p:nvPr>
            <p:ph idx="1" type="body"/>
          </p:nvPr>
        </p:nvSpPr>
        <p:spPr>
          <a:xfrm>
            <a:off x="311700" y="586050"/>
            <a:ext cx="8520600" cy="3971400"/>
          </a:xfrm>
          <a:prstGeom prst="rect">
            <a:avLst/>
          </a:prstGeom>
        </p:spPr>
        <p:txBody>
          <a:bodyPr anchorCtr="0" anchor="t" bIns="91425" lIns="91425" spcFirstLastPara="1" rIns="91425" wrap="square" tIns="91425">
            <a:noAutofit/>
          </a:bodyPr>
          <a:lstStyle/>
          <a:p>
            <a:pPr indent="-254000" lvl="0" marL="254000" rtl="0" algn="l">
              <a:spcBef>
                <a:spcPts val="0"/>
              </a:spcBef>
              <a:spcAft>
                <a:spcPts val="0"/>
              </a:spcAft>
              <a:buClr>
                <a:schemeClr val="dk1"/>
              </a:buClr>
              <a:buSzPts val="1100"/>
              <a:buFont typeface="Arial"/>
              <a:buNone/>
            </a:pPr>
            <a:r>
              <a:rPr lang="en" sz="1400">
                <a:solidFill>
                  <a:schemeClr val="dk1"/>
                </a:solidFill>
              </a:rPr>
              <a:t>Greedy algorithm: from the candidate nodes select the one that has a path with minimum cost from the </a:t>
            </a:r>
            <a:r>
              <a:rPr lang="en" sz="1400">
                <a:solidFill>
                  <a:srgbClr val="FB0007"/>
                </a:solidFill>
              </a:rPr>
              <a:t>starting node.</a:t>
            </a:r>
            <a:endParaRPr sz="1400">
              <a:solidFill>
                <a:srgbClr val="FB0007"/>
              </a:solidFill>
            </a:endParaRPr>
          </a:p>
          <a:p>
            <a:pPr indent="0" lvl="0" marL="0" rtl="0" algn="l">
              <a:spcBef>
                <a:spcPts val="0"/>
              </a:spcBef>
              <a:spcAft>
                <a:spcPts val="1600"/>
              </a:spcAft>
              <a:buNone/>
            </a:pPr>
            <a:r>
              <a:t/>
            </a:r>
            <a:endParaRPr sz="1400"/>
          </a:p>
        </p:txBody>
      </p:sp>
      <p:pic>
        <p:nvPicPr>
          <p:cNvPr id="299" name="Google Shape;299;p41"/>
          <p:cNvPicPr preferRelativeResize="0"/>
          <p:nvPr/>
        </p:nvPicPr>
        <p:blipFill>
          <a:blip r:embed="rId3">
            <a:alphaModFix/>
          </a:blip>
          <a:stretch>
            <a:fillRect/>
          </a:stretch>
        </p:blipFill>
        <p:spPr>
          <a:xfrm>
            <a:off x="349375" y="1202950"/>
            <a:ext cx="6691900" cy="3248975"/>
          </a:xfrm>
          <a:prstGeom prst="rect">
            <a:avLst/>
          </a:prstGeom>
          <a:noFill/>
          <a:ln>
            <a:noFill/>
          </a:ln>
        </p:spPr>
      </p:pic>
      <p:pic>
        <p:nvPicPr>
          <p:cNvPr id="300" name="Google Shape;300;p41"/>
          <p:cNvPicPr preferRelativeResize="0"/>
          <p:nvPr/>
        </p:nvPicPr>
        <p:blipFill>
          <a:blip r:embed="rId4">
            <a:alphaModFix/>
          </a:blip>
          <a:stretch>
            <a:fillRect/>
          </a:stretch>
        </p:blipFill>
        <p:spPr>
          <a:xfrm flipH="1">
            <a:off x="52347" y="393350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199100"/>
            <a:ext cx="8520600" cy="5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What is Path?</a:t>
            </a:r>
            <a:endParaRPr b="1" sz="1800"/>
          </a:p>
        </p:txBody>
      </p:sp>
      <p:sp>
        <p:nvSpPr>
          <p:cNvPr id="70" name="Google Shape;70;p15"/>
          <p:cNvSpPr txBox="1"/>
          <p:nvPr>
            <p:ph idx="1" type="body"/>
          </p:nvPr>
        </p:nvSpPr>
        <p:spPr>
          <a:xfrm>
            <a:off x="311700" y="721700"/>
            <a:ext cx="8520600" cy="424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chemeClr val="dk1"/>
                </a:solidFill>
              </a:rPr>
              <a:t>A </a:t>
            </a:r>
            <a:r>
              <a:rPr b="1" i="1" lang="en" sz="1400">
                <a:solidFill>
                  <a:schemeClr val="dk1"/>
                </a:solidFill>
              </a:rPr>
              <a:t>path</a:t>
            </a:r>
            <a:r>
              <a:rPr lang="en" sz="1400">
                <a:solidFill>
                  <a:schemeClr val="dk1"/>
                </a:solidFill>
              </a:rPr>
              <a:t> will refer to the </a:t>
            </a:r>
            <a:r>
              <a:rPr b="1" i="1" lang="en" sz="1400">
                <a:solidFill>
                  <a:schemeClr val="dk1"/>
                </a:solidFill>
              </a:rPr>
              <a:t>complete</a:t>
            </a:r>
            <a:r>
              <a:rPr lang="en" sz="1400">
                <a:solidFill>
                  <a:schemeClr val="dk1"/>
                </a:solidFill>
              </a:rPr>
              <a:t> route traced from the </a:t>
            </a:r>
            <a:r>
              <a:rPr b="1" i="1" lang="en" sz="1400">
                <a:solidFill>
                  <a:schemeClr val="dk1"/>
                </a:solidFill>
              </a:rPr>
              <a:t>start </a:t>
            </a:r>
            <a:r>
              <a:rPr lang="en" sz="1400">
                <a:solidFill>
                  <a:schemeClr val="dk1"/>
                </a:solidFill>
              </a:rPr>
              <a:t>to the </a:t>
            </a:r>
            <a:r>
              <a:rPr b="1" i="1" lang="en" sz="1400">
                <a:solidFill>
                  <a:schemeClr val="dk1"/>
                </a:solidFill>
              </a:rPr>
              <a:t>goal</a:t>
            </a:r>
            <a:r>
              <a:rPr lang="en" sz="1400">
                <a:solidFill>
                  <a:schemeClr val="dk1"/>
                </a:solidFill>
              </a:rPr>
              <a:t> end point. The path is made up of a number of </a:t>
            </a:r>
            <a:r>
              <a:rPr b="1" i="1" lang="en" sz="1400">
                <a:solidFill>
                  <a:schemeClr val="dk1"/>
                </a:solidFill>
              </a:rPr>
              <a:t>segments</a:t>
            </a:r>
            <a:r>
              <a:rPr lang="en" sz="1400">
                <a:solidFill>
                  <a:schemeClr val="dk1"/>
                </a:solidFill>
              </a:rPr>
              <a:t> and each of these path segments is </a:t>
            </a:r>
            <a:r>
              <a:rPr b="1" i="1" lang="en" sz="1400">
                <a:solidFill>
                  <a:schemeClr val="dk1"/>
                </a:solidFill>
              </a:rPr>
              <a:t>continuous</a:t>
            </a:r>
            <a:r>
              <a:rPr lang="en" sz="1400">
                <a:solidFill>
                  <a:schemeClr val="dk1"/>
                </a:solidFill>
              </a:rPr>
              <a:t> (no stop points).</a:t>
            </a:r>
            <a:endParaRPr sz="1400">
              <a:solidFill>
                <a:schemeClr val="dk1"/>
              </a:solidFill>
            </a:endParaRPr>
          </a:p>
          <a:p>
            <a:pPr indent="0" lvl="0" marL="0" rtl="0" algn="l">
              <a:spcBef>
                <a:spcPts val="1200"/>
              </a:spcBef>
              <a:spcAft>
                <a:spcPts val="0"/>
              </a:spcAft>
              <a:buNone/>
            </a:pPr>
            <a:r>
              <a:rPr b="1" i="1" lang="en" sz="1400">
                <a:solidFill>
                  <a:srgbClr val="222222"/>
                </a:solidFill>
                <a:highlight>
                  <a:srgbClr val="FFFFFF"/>
                </a:highlight>
              </a:rPr>
              <a:t>Trajectory</a:t>
            </a:r>
            <a:r>
              <a:rPr lang="en" sz="1400">
                <a:solidFill>
                  <a:srgbClr val="222222"/>
                </a:solidFill>
                <a:highlight>
                  <a:srgbClr val="FFFFFF"/>
                </a:highlight>
              </a:rPr>
              <a:t> planning is moving from point </a:t>
            </a:r>
            <a:r>
              <a:rPr b="1" i="1" lang="en" sz="1400">
                <a:solidFill>
                  <a:srgbClr val="222222"/>
                </a:solidFill>
                <a:highlight>
                  <a:srgbClr val="FFFFFF"/>
                </a:highlight>
              </a:rPr>
              <a:t>A</a:t>
            </a:r>
            <a:r>
              <a:rPr lang="en" sz="1400">
                <a:solidFill>
                  <a:srgbClr val="222222"/>
                </a:solidFill>
                <a:highlight>
                  <a:srgbClr val="FFFFFF"/>
                </a:highlight>
              </a:rPr>
              <a:t> to point </a:t>
            </a:r>
            <a:r>
              <a:rPr i="1" lang="en" sz="1400">
                <a:solidFill>
                  <a:srgbClr val="222222"/>
                </a:solidFill>
                <a:highlight>
                  <a:srgbClr val="FFFFFF"/>
                </a:highlight>
              </a:rPr>
              <a:t>B</a:t>
            </a:r>
            <a:r>
              <a:rPr lang="en" sz="1400">
                <a:solidFill>
                  <a:srgbClr val="222222"/>
                </a:solidFill>
                <a:highlight>
                  <a:srgbClr val="FFFFFF"/>
                </a:highlight>
              </a:rPr>
              <a:t> while </a:t>
            </a:r>
            <a:r>
              <a:rPr b="1" i="1" lang="en" sz="1400">
                <a:solidFill>
                  <a:srgbClr val="222222"/>
                </a:solidFill>
                <a:highlight>
                  <a:srgbClr val="FFFFFF"/>
                </a:highlight>
              </a:rPr>
              <a:t>avoiding collisions</a:t>
            </a:r>
            <a:r>
              <a:rPr lang="en" sz="1400">
                <a:solidFill>
                  <a:srgbClr val="222222"/>
                </a:solidFill>
                <a:highlight>
                  <a:srgbClr val="FFFFFF"/>
                </a:highlight>
              </a:rPr>
              <a:t> over time. This can be computed in both </a:t>
            </a:r>
            <a:r>
              <a:rPr b="1" i="1" lang="en" sz="1400">
                <a:solidFill>
                  <a:srgbClr val="222222"/>
                </a:solidFill>
                <a:highlight>
                  <a:srgbClr val="FFFFFF"/>
                </a:highlight>
              </a:rPr>
              <a:t>discrete </a:t>
            </a:r>
            <a:r>
              <a:rPr lang="en" sz="1400">
                <a:solidFill>
                  <a:srgbClr val="222222"/>
                </a:solidFill>
                <a:highlight>
                  <a:srgbClr val="FFFFFF"/>
                </a:highlight>
              </a:rPr>
              <a:t>and</a:t>
            </a:r>
            <a:r>
              <a:rPr b="1" i="1" lang="en" sz="1400">
                <a:solidFill>
                  <a:srgbClr val="222222"/>
                </a:solidFill>
                <a:highlight>
                  <a:srgbClr val="FFFFFF"/>
                </a:highlight>
              </a:rPr>
              <a:t> continuous </a:t>
            </a:r>
            <a:r>
              <a:rPr lang="en" sz="1400">
                <a:solidFill>
                  <a:srgbClr val="222222"/>
                </a:solidFill>
                <a:highlight>
                  <a:srgbClr val="FFFFFF"/>
                </a:highlight>
              </a:rPr>
              <a:t>methods.</a:t>
            </a:r>
            <a:endParaRPr sz="1400">
              <a:solidFill>
                <a:srgbClr val="222222"/>
              </a:solidFill>
              <a:highlight>
                <a:srgbClr val="FFFFFF"/>
              </a:highlight>
            </a:endParaRPr>
          </a:p>
          <a:p>
            <a:pPr indent="0" lvl="0" marL="0" rtl="0" algn="l">
              <a:spcBef>
                <a:spcPts val="1200"/>
              </a:spcBef>
              <a:spcAft>
                <a:spcPts val="0"/>
              </a:spcAft>
              <a:buClr>
                <a:schemeClr val="dk1"/>
              </a:buClr>
              <a:buSzPts val="1100"/>
              <a:buFont typeface="Arial"/>
              <a:buNone/>
            </a:pPr>
            <a:r>
              <a:t/>
            </a:r>
            <a:endParaRPr sz="1400">
              <a:solidFill>
                <a:srgbClr val="222222"/>
              </a:solidFill>
              <a:highlight>
                <a:srgbClr val="FFFFFF"/>
              </a:highlight>
            </a:endParaRPr>
          </a:p>
          <a:p>
            <a:pPr indent="0" lvl="0" marL="0" rtl="0" algn="l">
              <a:spcBef>
                <a:spcPts val="1200"/>
              </a:spcBef>
              <a:spcAft>
                <a:spcPts val="1600"/>
              </a:spcAft>
              <a:buNone/>
            </a:pPr>
            <a:r>
              <a:t/>
            </a:r>
            <a:endParaRPr/>
          </a:p>
        </p:txBody>
      </p:sp>
      <p:pic>
        <p:nvPicPr>
          <p:cNvPr id="71" name="Google Shape;71;p15"/>
          <p:cNvPicPr preferRelativeResize="0"/>
          <p:nvPr/>
        </p:nvPicPr>
        <p:blipFill>
          <a:blip r:embed="rId3">
            <a:alphaModFix/>
          </a:blip>
          <a:stretch>
            <a:fillRect/>
          </a:stretch>
        </p:blipFill>
        <p:spPr>
          <a:xfrm>
            <a:off x="492750" y="2138025"/>
            <a:ext cx="3915976" cy="2606626"/>
          </a:xfrm>
          <a:prstGeom prst="rect">
            <a:avLst/>
          </a:prstGeom>
          <a:noFill/>
          <a:ln>
            <a:noFill/>
          </a:ln>
        </p:spPr>
      </p:pic>
      <p:pic>
        <p:nvPicPr>
          <p:cNvPr id="72" name="Google Shape;72;p15"/>
          <p:cNvPicPr preferRelativeResize="0"/>
          <p:nvPr/>
        </p:nvPicPr>
        <p:blipFill>
          <a:blip r:embed="rId4">
            <a:alphaModFix/>
          </a:blip>
          <a:stretch>
            <a:fillRect/>
          </a:stretch>
        </p:blipFill>
        <p:spPr>
          <a:xfrm>
            <a:off x="4572000" y="2705452"/>
            <a:ext cx="4019700" cy="1735825"/>
          </a:xfrm>
          <a:prstGeom prst="rect">
            <a:avLst/>
          </a:prstGeom>
          <a:noFill/>
          <a:ln>
            <a:noFill/>
          </a:ln>
        </p:spPr>
      </p:pic>
      <p:pic>
        <p:nvPicPr>
          <p:cNvPr id="73" name="Google Shape;73;p15"/>
          <p:cNvPicPr preferRelativeResize="0"/>
          <p:nvPr/>
        </p:nvPicPr>
        <p:blipFill>
          <a:blip r:embed="rId5">
            <a:alphaModFix/>
          </a:blip>
          <a:stretch>
            <a:fillRect/>
          </a:stretch>
        </p:blipFill>
        <p:spPr>
          <a:xfrm flipH="1">
            <a:off x="7234647" y="417555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04" name="Shape 304"/>
        <p:cNvGrpSpPr/>
        <p:nvPr/>
      </p:nvGrpSpPr>
      <p:grpSpPr>
        <a:xfrm>
          <a:off x="0" y="0"/>
          <a:ext cx="0" cy="0"/>
          <a:chOff x="0" y="0"/>
          <a:chExt cx="0" cy="0"/>
        </a:xfrm>
      </p:grpSpPr>
      <p:sp>
        <p:nvSpPr>
          <p:cNvPr id="305" name="Google Shape;305;p42"/>
          <p:cNvSpPr txBox="1"/>
          <p:nvPr>
            <p:ph type="title"/>
          </p:nvPr>
        </p:nvSpPr>
        <p:spPr>
          <a:xfrm>
            <a:off x="311700" y="182500"/>
            <a:ext cx="8520600" cy="4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Dijkstra’s algorithm implementation</a:t>
            </a:r>
            <a:endParaRPr/>
          </a:p>
        </p:txBody>
      </p:sp>
      <p:sp>
        <p:nvSpPr>
          <p:cNvPr id="306" name="Google Shape;306;p42"/>
          <p:cNvSpPr txBox="1"/>
          <p:nvPr>
            <p:ph idx="1" type="body"/>
          </p:nvPr>
        </p:nvSpPr>
        <p:spPr>
          <a:xfrm>
            <a:off x="311700" y="672100"/>
            <a:ext cx="8520600" cy="42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Given a Graph </a:t>
            </a:r>
            <a:r>
              <a:rPr b="1" lang="en" sz="1400">
                <a:solidFill>
                  <a:schemeClr val="dk1"/>
                </a:solidFill>
              </a:rPr>
              <a:t>G = (V,E) </a:t>
            </a:r>
            <a:r>
              <a:rPr lang="en" sz="1400">
                <a:solidFill>
                  <a:schemeClr val="dk1"/>
                </a:solidFill>
              </a:rPr>
              <a:t>and T a subset of V, the fringe of T, is defined as:</a:t>
            </a:r>
            <a:endParaRPr sz="1400">
              <a:solidFill>
                <a:schemeClr val="dk1"/>
              </a:solidFill>
            </a:endParaRPr>
          </a:p>
          <a:p>
            <a:pPr indent="0" lvl="0" marL="0" rtl="0" algn="l">
              <a:spcBef>
                <a:spcPts val="0"/>
              </a:spcBef>
              <a:spcAft>
                <a:spcPts val="0"/>
              </a:spcAft>
              <a:buClr>
                <a:schemeClr val="dk1"/>
              </a:buClr>
              <a:buSzPts val="1100"/>
              <a:buFont typeface="Arial"/>
              <a:buNone/>
            </a:pPr>
            <a:r>
              <a:rPr b="1" i="1" lang="en" sz="1400">
                <a:solidFill>
                  <a:schemeClr val="dk1"/>
                </a:solidFill>
              </a:rPr>
              <a:t>Fringe(T) = { (w,x) in E : w ∈ T and x ∈V − T}</a:t>
            </a:r>
            <a:endParaRPr b="1" i="1" sz="1400">
              <a:solidFill>
                <a:schemeClr val="dk1"/>
              </a:solidFill>
            </a:endParaRPr>
          </a:p>
          <a:p>
            <a:pPr indent="0" lvl="0" marL="0" rtl="0" algn="l">
              <a:spcBef>
                <a:spcPts val="0"/>
              </a:spcBef>
              <a:spcAft>
                <a:spcPts val="1600"/>
              </a:spcAft>
              <a:buNone/>
            </a:pPr>
            <a:r>
              <a:t/>
            </a:r>
            <a:endParaRPr/>
          </a:p>
        </p:txBody>
      </p:sp>
      <p:pic>
        <p:nvPicPr>
          <p:cNvPr id="307" name="Google Shape;307;p42"/>
          <p:cNvPicPr preferRelativeResize="0"/>
          <p:nvPr/>
        </p:nvPicPr>
        <p:blipFill>
          <a:blip r:embed="rId3">
            <a:alphaModFix/>
          </a:blip>
          <a:stretch>
            <a:fillRect/>
          </a:stretch>
        </p:blipFill>
        <p:spPr>
          <a:xfrm>
            <a:off x="404350" y="1385888"/>
            <a:ext cx="4933950" cy="3400425"/>
          </a:xfrm>
          <a:prstGeom prst="rect">
            <a:avLst/>
          </a:prstGeom>
          <a:noFill/>
          <a:ln>
            <a:noFill/>
          </a:ln>
        </p:spPr>
      </p:pic>
      <p:pic>
        <p:nvPicPr>
          <p:cNvPr id="308" name="Google Shape;308;p42"/>
          <p:cNvPicPr preferRelativeResize="0"/>
          <p:nvPr/>
        </p:nvPicPr>
        <p:blipFill>
          <a:blip r:embed="rId4">
            <a:alphaModFix/>
          </a:blip>
          <a:stretch>
            <a:fillRect/>
          </a:stretch>
        </p:blipFill>
        <p:spPr>
          <a:xfrm flipH="1">
            <a:off x="35072" y="367415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12" name="Shape 312"/>
        <p:cNvGrpSpPr/>
        <p:nvPr/>
      </p:nvGrpSpPr>
      <p:grpSpPr>
        <a:xfrm>
          <a:off x="0" y="0"/>
          <a:ext cx="0" cy="0"/>
          <a:chOff x="0" y="0"/>
          <a:chExt cx="0" cy="0"/>
        </a:xfrm>
      </p:grpSpPr>
      <p:sp>
        <p:nvSpPr>
          <p:cNvPr id="313" name="Google Shape;313;p43"/>
          <p:cNvSpPr txBox="1"/>
          <p:nvPr>
            <p:ph type="title"/>
          </p:nvPr>
        </p:nvSpPr>
        <p:spPr>
          <a:xfrm>
            <a:off x="311700" y="107850"/>
            <a:ext cx="8520600" cy="2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Drawbacks with Dijkstra’s</a:t>
            </a:r>
            <a:r>
              <a:rPr lang="en"/>
              <a:t> </a:t>
            </a:r>
            <a:endParaRPr/>
          </a:p>
        </p:txBody>
      </p:sp>
      <p:sp>
        <p:nvSpPr>
          <p:cNvPr id="314" name="Google Shape;314;p43"/>
          <p:cNvSpPr txBox="1"/>
          <p:nvPr>
            <p:ph idx="1" type="body"/>
          </p:nvPr>
        </p:nvSpPr>
        <p:spPr>
          <a:xfrm>
            <a:off x="311700" y="788125"/>
            <a:ext cx="85206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200"/>
              </a:spcAft>
              <a:buNone/>
            </a:pPr>
            <a:r>
              <a:rPr lang="en" sz="1400">
                <a:solidFill>
                  <a:schemeClr val="dk1"/>
                </a:solidFill>
              </a:rPr>
              <a:t>•Actual complexity is </a:t>
            </a:r>
            <a:r>
              <a:rPr b="1" lang="en" sz="1400">
                <a:solidFill>
                  <a:schemeClr val="dk1"/>
                </a:solidFill>
              </a:rPr>
              <a:t>O(|E|log</a:t>
            </a:r>
            <a:r>
              <a:rPr b="1" baseline="-25000" lang="en" sz="1400">
                <a:solidFill>
                  <a:schemeClr val="dk1"/>
                </a:solidFill>
              </a:rPr>
              <a:t>2 </a:t>
            </a:r>
            <a:r>
              <a:rPr b="1" lang="en" sz="1400">
                <a:solidFill>
                  <a:schemeClr val="dk1"/>
                </a:solidFill>
              </a:rPr>
              <a:t>|E|)</a:t>
            </a:r>
            <a:endParaRPr b="1" sz="1400"/>
          </a:p>
        </p:txBody>
      </p:sp>
      <p:pic>
        <p:nvPicPr>
          <p:cNvPr id="315" name="Google Shape;315;p43"/>
          <p:cNvPicPr preferRelativeResize="0"/>
          <p:nvPr/>
        </p:nvPicPr>
        <p:blipFill>
          <a:blip r:embed="rId3">
            <a:alphaModFix/>
          </a:blip>
          <a:stretch>
            <a:fillRect/>
          </a:stretch>
        </p:blipFill>
        <p:spPr>
          <a:xfrm>
            <a:off x="1167000" y="881195"/>
            <a:ext cx="4519650" cy="2973750"/>
          </a:xfrm>
          <a:prstGeom prst="rect">
            <a:avLst/>
          </a:prstGeom>
          <a:noFill/>
          <a:ln>
            <a:noFill/>
          </a:ln>
        </p:spPr>
      </p:pic>
      <p:pic>
        <p:nvPicPr>
          <p:cNvPr id="316" name="Google Shape;316;p43"/>
          <p:cNvPicPr preferRelativeResize="0"/>
          <p:nvPr/>
        </p:nvPicPr>
        <p:blipFill>
          <a:blip r:embed="rId4">
            <a:alphaModFix/>
          </a:blip>
          <a:stretch>
            <a:fillRect/>
          </a:stretch>
        </p:blipFill>
        <p:spPr>
          <a:xfrm flipH="1">
            <a:off x="-3" y="2801075"/>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20" name="Shape 320"/>
        <p:cNvGrpSpPr/>
        <p:nvPr/>
      </p:nvGrpSpPr>
      <p:grpSpPr>
        <a:xfrm>
          <a:off x="0" y="0"/>
          <a:ext cx="0" cy="0"/>
          <a:chOff x="0" y="0"/>
          <a:chExt cx="0" cy="0"/>
        </a:xfrm>
      </p:grpSpPr>
      <p:sp>
        <p:nvSpPr>
          <p:cNvPr id="321" name="Google Shape;321;p44"/>
          <p:cNvSpPr txBox="1"/>
          <p:nvPr>
            <p:ph type="title"/>
          </p:nvPr>
        </p:nvSpPr>
        <p:spPr>
          <a:xfrm>
            <a:off x="311700" y="146950"/>
            <a:ext cx="85206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Only one solution - “Make hunches” !!!</a:t>
            </a:r>
            <a:r>
              <a:rPr lang="en"/>
              <a:t> </a:t>
            </a:r>
            <a:endParaRPr/>
          </a:p>
        </p:txBody>
      </p:sp>
      <p:sp>
        <p:nvSpPr>
          <p:cNvPr id="322" name="Google Shape;322;p44"/>
          <p:cNvSpPr txBox="1"/>
          <p:nvPr>
            <p:ph idx="1" type="body"/>
          </p:nvPr>
        </p:nvSpPr>
        <p:spPr>
          <a:xfrm>
            <a:off x="311700" y="700150"/>
            <a:ext cx="8520600" cy="42357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Font typeface="Times New Roman"/>
              <a:buChar char="●"/>
            </a:pPr>
            <a:r>
              <a:rPr lang="en" sz="1400">
                <a:solidFill>
                  <a:schemeClr val="dk1"/>
                </a:solidFill>
              </a:rPr>
              <a:t>Use </a:t>
            </a:r>
            <a:r>
              <a:rPr b="1" i="1" lang="en" sz="1400">
                <a:solidFill>
                  <a:schemeClr val="dk1"/>
                </a:solidFill>
              </a:rPr>
              <a:t>heuristics</a:t>
            </a:r>
            <a:r>
              <a:rPr lang="en" sz="1400">
                <a:solidFill>
                  <a:schemeClr val="dk1"/>
                </a:solidFill>
              </a:rPr>
              <a:t> to guide the search</a:t>
            </a:r>
            <a:endParaRPr sz="1400">
              <a:solidFill>
                <a:schemeClr val="dk1"/>
              </a:solidFill>
            </a:endParaRPr>
          </a:p>
          <a:p>
            <a:pPr indent="-317500" lvl="1" marL="914400" rtl="0" algn="l">
              <a:spcBef>
                <a:spcPts val="0"/>
              </a:spcBef>
              <a:spcAft>
                <a:spcPts val="0"/>
              </a:spcAft>
              <a:buClr>
                <a:schemeClr val="dk1"/>
              </a:buClr>
              <a:buSzPts val="1400"/>
              <a:buFont typeface="Times New Roman"/>
              <a:buChar char="●"/>
            </a:pPr>
            <a:r>
              <a:rPr b="1" lang="en">
                <a:solidFill>
                  <a:schemeClr val="dk1"/>
                </a:solidFill>
              </a:rPr>
              <a:t>Heuristic</a:t>
            </a:r>
            <a:r>
              <a:rPr lang="en">
                <a:solidFill>
                  <a:schemeClr val="dk1"/>
                </a:solidFill>
              </a:rPr>
              <a:t>: estimation or “hunch” of how to search for a solution</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We define a heuristic function:</a:t>
            </a:r>
            <a:endParaRPr sz="1400">
              <a:solidFill>
                <a:schemeClr val="dk1"/>
              </a:solidFill>
            </a:endParaRPr>
          </a:p>
          <a:p>
            <a:pPr indent="-215900" lvl="0" marL="215900" rtl="0" algn="l">
              <a:spcBef>
                <a:spcPts val="1200"/>
              </a:spcBef>
              <a:spcAft>
                <a:spcPts val="0"/>
              </a:spcAft>
              <a:buClr>
                <a:schemeClr val="dk1"/>
              </a:buClr>
              <a:buSzPts val="1100"/>
              <a:buFont typeface="Arial"/>
              <a:buNone/>
            </a:pPr>
            <a:r>
              <a:rPr lang="en" sz="1400">
                <a:solidFill>
                  <a:schemeClr val="dk1"/>
                </a:solidFill>
              </a:rPr>
              <a:t>   h(n) = “estimate of the cost of the cheapest path from the </a:t>
            </a:r>
            <a:r>
              <a:rPr lang="en" sz="1400">
                <a:solidFill>
                  <a:srgbClr val="FB0007"/>
                </a:solidFill>
              </a:rPr>
              <a:t>starting node</a:t>
            </a:r>
            <a:r>
              <a:rPr lang="en" sz="1400">
                <a:solidFill>
                  <a:schemeClr val="dk1"/>
                </a:solidFill>
              </a:rPr>
              <a:t> to the </a:t>
            </a:r>
            <a:r>
              <a:rPr lang="en" sz="1400">
                <a:solidFill>
                  <a:srgbClr val="2617C0"/>
                </a:solidFill>
              </a:rPr>
              <a:t>goal node</a:t>
            </a:r>
            <a:r>
              <a:rPr lang="en" sz="1400">
                <a:solidFill>
                  <a:schemeClr val="dk1"/>
                </a:solidFill>
              </a:rPr>
              <a:t>”</a:t>
            </a:r>
            <a:endParaRPr sz="1400">
              <a:solidFill>
                <a:schemeClr val="dk1"/>
              </a:solidFill>
            </a:endParaRPr>
          </a:p>
          <a:p>
            <a:pPr indent="0" lvl="0" marL="0" rtl="0" algn="l">
              <a:spcBef>
                <a:spcPts val="0"/>
              </a:spcBef>
              <a:spcAft>
                <a:spcPts val="1600"/>
              </a:spcAft>
              <a:buNone/>
            </a:pPr>
            <a:r>
              <a:t/>
            </a:r>
            <a:endParaRPr sz="1400"/>
          </a:p>
        </p:txBody>
      </p:sp>
      <p:pic>
        <p:nvPicPr>
          <p:cNvPr id="323" name="Google Shape;323;p44"/>
          <p:cNvPicPr preferRelativeResize="0"/>
          <p:nvPr/>
        </p:nvPicPr>
        <p:blipFill>
          <a:blip r:embed="rId3">
            <a:alphaModFix/>
          </a:blip>
          <a:stretch>
            <a:fillRect/>
          </a:stretch>
        </p:blipFill>
        <p:spPr>
          <a:xfrm flipH="1">
            <a:off x="43722" y="3596375"/>
            <a:ext cx="838043" cy="898800"/>
          </a:xfrm>
          <a:prstGeom prst="rect">
            <a:avLst/>
          </a:prstGeom>
          <a:noFill/>
          <a:ln>
            <a:noFill/>
          </a:ln>
        </p:spPr>
      </p:pic>
      <p:pic>
        <p:nvPicPr>
          <p:cNvPr id="324" name="Google Shape;324;p44"/>
          <p:cNvPicPr preferRelativeResize="0"/>
          <p:nvPr/>
        </p:nvPicPr>
        <p:blipFill>
          <a:blip r:embed="rId4">
            <a:alphaModFix/>
          </a:blip>
          <a:stretch>
            <a:fillRect/>
          </a:stretch>
        </p:blipFill>
        <p:spPr>
          <a:xfrm>
            <a:off x="2588438" y="2293925"/>
            <a:ext cx="3171825" cy="2457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28" name="Shape 328"/>
        <p:cNvGrpSpPr/>
        <p:nvPr/>
      </p:nvGrpSpPr>
      <p:grpSpPr>
        <a:xfrm>
          <a:off x="0" y="0"/>
          <a:ext cx="0" cy="0"/>
          <a:chOff x="0" y="0"/>
          <a:chExt cx="0" cy="0"/>
        </a:xfrm>
      </p:grpSpPr>
      <p:sp>
        <p:nvSpPr>
          <p:cNvPr id="329" name="Google Shape;329;p45"/>
          <p:cNvSpPr txBox="1"/>
          <p:nvPr>
            <p:ph type="title"/>
          </p:nvPr>
        </p:nvSpPr>
        <p:spPr>
          <a:xfrm>
            <a:off x="311700" y="141025"/>
            <a:ext cx="8520600" cy="4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A* algorithm</a:t>
            </a:r>
            <a:endParaRPr b="1" sz="1800"/>
          </a:p>
          <a:p>
            <a:pPr indent="0" lvl="0" marL="0" rtl="0" algn="l">
              <a:spcBef>
                <a:spcPts val="0"/>
              </a:spcBef>
              <a:spcAft>
                <a:spcPts val="0"/>
              </a:spcAft>
              <a:buNone/>
            </a:pPr>
            <a:r>
              <a:t/>
            </a:r>
            <a:endParaRPr sz="1800"/>
          </a:p>
        </p:txBody>
      </p:sp>
      <p:sp>
        <p:nvSpPr>
          <p:cNvPr id="330" name="Google Shape;330;p45"/>
          <p:cNvSpPr txBox="1"/>
          <p:nvPr>
            <p:ph idx="1" type="body"/>
          </p:nvPr>
        </p:nvSpPr>
        <p:spPr>
          <a:xfrm>
            <a:off x="311700" y="602700"/>
            <a:ext cx="8520600" cy="3938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An informed search algorithm based which explores by constructing a weighted graph.</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It aims to find a path to a given goal node having smallest cost.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Based on formula </a:t>
            </a:r>
            <a:r>
              <a:rPr b="1" i="1" lang="en" sz="1400">
                <a:solidFill>
                  <a:srgbClr val="000000"/>
                </a:solidFill>
              </a:rPr>
              <a:t>f(n) = g(n) + h(n)</a:t>
            </a:r>
            <a:endParaRPr b="1" i="1" sz="1400">
              <a:solidFill>
                <a:srgbClr val="000000"/>
              </a:solidFill>
            </a:endParaRPr>
          </a:p>
          <a:p>
            <a:pPr indent="0" lvl="0" marL="0" rtl="0" algn="l">
              <a:spcBef>
                <a:spcPts val="1600"/>
              </a:spcBef>
              <a:spcAft>
                <a:spcPts val="0"/>
              </a:spcAft>
              <a:buNone/>
            </a:pPr>
            <a:r>
              <a:rPr lang="en" sz="1400">
                <a:solidFill>
                  <a:srgbClr val="000000"/>
                </a:solidFill>
              </a:rPr>
              <a:t>Where</a:t>
            </a:r>
            <a:r>
              <a:rPr i="1" lang="en" sz="1400">
                <a:solidFill>
                  <a:srgbClr val="000000"/>
                </a:solidFill>
              </a:rPr>
              <a:t> f(n) </a:t>
            </a:r>
            <a:r>
              <a:rPr lang="en" sz="1400">
                <a:solidFill>
                  <a:srgbClr val="000000"/>
                </a:solidFill>
              </a:rPr>
              <a:t>is the function for evaluating the </a:t>
            </a:r>
            <a:r>
              <a:rPr i="1" lang="en" sz="1400">
                <a:solidFill>
                  <a:srgbClr val="000000"/>
                </a:solidFill>
              </a:rPr>
              <a:t>total cost</a:t>
            </a:r>
            <a:r>
              <a:rPr lang="en" sz="1400">
                <a:solidFill>
                  <a:srgbClr val="000000"/>
                </a:solidFill>
              </a:rPr>
              <a:t>, </a:t>
            </a:r>
            <a:endParaRPr sz="1400">
              <a:solidFill>
                <a:srgbClr val="000000"/>
              </a:solidFill>
            </a:endParaRPr>
          </a:p>
          <a:p>
            <a:pPr indent="0" lvl="0" marL="0" rtl="0" algn="l">
              <a:spcBef>
                <a:spcPts val="1600"/>
              </a:spcBef>
              <a:spcAft>
                <a:spcPts val="0"/>
              </a:spcAft>
              <a:buNone/>
            </a:pPr>
            <a:r>
              <a:rPr i="1" lang="en" sz="1400">
                <a:solidFill>
                  <a:srgbClr val="000000"/>
                </a:solidFill>
              </a:rPr>
              <a:t>g(n) </a:t>
            </a:r>
            <a:r>
              <a:rPr lang="en" sz="1400">
                <a:solidFill>
                  <a:srgbClr val="000000"/>
                </a:solidFill>
              </a:rPr>
              <a:t>is </a:t>
            </a:r>
            <a:r>
              <a:rPr i="1" lang="en" sz="1400">
                <a:solidFill>
                  <a:srgbClr val="000000"/>
                </a:solidFill>
              </a:rPr>
              <a:t>cost</a:t>
            </a:r>
            <a:r>
              <a:rPr lang="en" sz="1400">
                <a:solidFill>
                  <a:srgbClr val="000000"/>
                </a:solidFill>
              </a:rPr>
              <a:t> of the path from</a:t>
            </a:r>
            <a:r>
              <a:rPr i="1" lang="en" sz="1400">
                <a:solidFill>
                  <a:srgbClr val="000000"/>
                </a:solidFill>
              </a:rPr>
              <a:t> start</a:t>
            </a:r>
            <a:r>
              <a:rPr lang="en" sz="1400">
                <a:solidFill>
                  <a:srgbClr val="000000"/>
                </a:solidFill>
              </a:rPr>
              <a:t> node to the </a:t>
            </a:r>
            <a:r>
              <a:rPr i="1" lang="en" sz="1400">
                <a:solidFill>
                  <a:srgbClr val="000000"/>
                </a:solidFill>
              </a:rPr>
              <a:t>end</a:t>
            </a:r>
            <a:r>
              <a:rPr lang="en" sz="1400">
                <a:solidFill>
                  <a:srgbClr val="000000"/>
                </a:solidFill>
              </a:rPr>
              <a:t> node, </a:t>
            </a:r>
            <a:endParaRPr sz="1400">
              <a:solidFill>
                <a:srgbClr val="000000"/>
              </a:solidFill>
            </a:endParaRPr>
          </a:p>
          <a:p>
            <a:pPr indent="0" lvl="0" marL="0" rtl="0" algn="l">
              <a:spcBef>
                <a:spcPts val="1600"/>
              </a:spcBef>
              <a:spcAft>
                <a:spcPts val="0"/>
              </a:spcAft>
              <a:buNone/>
            </a:pPr>
            <a:r>
              <a:rPr i="1" lang="en" sz="1400">
                <a:solidFill>
                  <a:srgbClr val="000000"/>
                </a:solidFill>
              </a:rPr>
              <a:t>h(n)</a:t>
            </a:r>
            <a:r>
              <a:rPr lang="en" sz="1400">
                <a:solidFill>
                  <a:srgbClr val="000000"/>
                </a:solidFill>
              </a:rPr>
              <a:t> is a </a:t>
            </a:r>
            <a:r>
              <a:rPr i="1" lang="en" sz="1400">
                <a:solidFill>
                  <a:srgbClr val="000000"/>
                </a:solidFill>
              </a:rPr>
              <a:t>heuristic</a:t>
            </a:r>
            <a:r>
              <a:rPr lang="en" sz="1400">
                <a:solidFill>
                  <a:srgbClr val="000000"/>
                </a:solidFill>
              </a:rPr>
              <a:t> function that estimates the cost for the </a:t>
            </a:r>
            <a:r>
              <a:rPr i="1" lang="en" sz="1400">
                <a:solidFill>
                  <a:srgbClr val="000000"/>
                </a:solidFill>
              </a:rPr>
              <a:t>cheapest</a:t>
            </a:r>
            <a:r>
              <a:rPr lang="en" sz="1400">
                <a:solidFill>
                  <a:srgbClr val="000000"/>
                </a:solidFill>
              </a:rPr>
              <a:t> path.</a:t>
            </a:r>
            <a:endParaRPr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The algorithm uses </a:t>
            </a:r>
            <a:r>
              <a:rPr i="1" lang="en" sz="1400">
                <a:solidFill>
                  <a:srgbClr val="000000"/>
                </a:solidFill>
              </a:rPr>
              <a:t>priority queue</a:t>
            </a:r>
            <a:r>
              <a:rPr lang="en" sz="1400">
                <a:solidFill>
                  <a:srgbClr val="000000"/>
                </a:solidFill>
              </a:rPr>
              <a:t> to perform repeated selection of nodes with least cost.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The path returned by the algorithm is </a:t>
            </a:r>
            <a:r>
              <a:rPr i="1" lang="en" sz="1400" u="sng">
                <a:solidFill>
                  <a:srgbClr val="000000"/>
                </a:solidFill>
              </a:rPr>
              <a:t>admissible</a:t>
            </a:r>
            <a:r>
              <a:rPr lang="en" sz="1400">
                <a:solidFill>
                  <a:srgbClr val="000000"/>
                </a:solidFill>
              </a:rPr>
              <a:t> but not </a:t>
            </a:r>
            <a:r>
              <a:rPr i="1" lang="en" sz="1400" u="sng">
                <a:solidFill>
                  <a:srgbClr val="000000"/>
                </a:solidFill>
              </a:rPr>
              <a:t>consistent</a:t>
            </a:r>
            <a:r>
              <a:rPr lang="en" sz="1400">
                <a:solidFill>
                  <a:srgbClr val="000000"/>
                </a:solidFill>
              </a:rPr>
              <a:t>. </a:t>
            </a: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457200" rtl="0" algn="l">
              <a:spcBef>
                <a:spcPts val="1600"/>
              </a:spcBef>
              <a:spcAft>
                <a:spcPts val="0"/>
              </a:spcAft>
              <a:buNone/>
            </a:pPr>
            <a:r>
              <a:t/>
            </a:r>
            <a:endParaRPr sz="1400">
              <a:solidFill>
                <a:srgbClr val="000000"/>
              </a:solidFill>
            </a:endParaRPr>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a:p>
        </p:txBody>
      </p:sp>
      <p:pic>
        <p:nvPicPr>
          <p:cNvPr id="331" name="Google Shape;331;p45"/>
          <p:cNvPicPr preferRelativeResize="0"/>
          <p:nvPr/>
        </p:nvPicPr>
        <p:blipFill>
          <a:blip r:embed="rId3">
            <a:alphaModFix/>
          </a:blip>
          <a:stretch>
            <a:fillRect/>
          </a:stretch>
        </p:blipFill>
        <p:spPr>
          <a:xfrm flipH="1">
            <a:off x="111547" y="3994000"/>
            <a:ext cx="838043" cy="898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35" name="Shape 335"/>
        <p:cNvGrpSpPr/>
        <p:nvPr/>
      </p:nvGrpSpPr>
      <p:grpSpPr>
        <a:xfrm>
          <a:off x="0" y="0"/>
          <a:ext cx="0" cy="0"/>
          <a:chOff x="0" y="0"/>
          <a:chExt cx="0" cy="0"/>
        </a:xfrm>
      </p:grpSpPr>
      <p:sp>
        <p:nvSpPr>
          <p:cNvPr id="336" name="Google Shape;33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Some Interesting Properties</a:t>
            </a:r>
            <a:r>
              <a:rPr b="1" lang="en"/>
              <a:t> </a:t>
            </a:r>
            <a:endParaRPr b="1"/>
          </a:p>
        </p:txBody>
      </p:sp>
      <p:sp>
        <p:nvSpPr>
          <p:cNvPr id="337" name="Google Shape;337;p46"/>
          <p:cNvSpPr txBox="1"/>
          <p:nvPr>
            <p:ph idx="1" type="body"/>
          </p:nvPr>
        </p:nvSpPr>
        <p:spPr>
          <a:xfrm>
            <a:off x="311700" y="1152475"/>
            <a:ext cx="8520600" cy="3805500"/>
          </a:xfrm>
          <a:prstGeom prst="rect">
            <a:avLst/>
          </a:prstGeom>
        </p:spPr>
        <p:txBody>
          <a:bodyPr anchorCtr="0" anchor="t" bIns="91425" lIns="91425" spcFirstLastPara="1" rIns="91425" wrap="square" tIns="91425">
            <a:noAutofit/>
          </a:bodyPr>
          <a:lstStyle/>
          <a:p>
            <a:pPr indent="-317500" lvl="0" marL="457200" rtl="0" algn="l">
              <a:lnSpc>
                <a:spcPct val="160000"/>
              </a:lnSpc>
              <a:spcBef>
                <a:spcPts val="400"/>
              </a:spcBef>
              <a:spcAft>
                <a:spcPts val="0"/>
              </a:spcAft>
              <a:buClr>
                <a:srgbClr val="000000"/>
              </a:buClr>
              <a:buSzPts val="1400"/>
              <a:buChar char="●"/>
            </a:pPr>
            <a:r>
              <a:rPr b="1" lang="en" sz="1400">
                <a:solidFill>
                  <a:srgbClr val="000000"/>
                </a:solidFill>
              </a:rPr>
              <a:t>Termination and Completeness - </a:t>
            </a:r>
            <a:r>
              <a:rPr lang="en" sz="1400">
                <a:solidFill>
                  <a:srgbClr val="000000"/>
                </a:solidFill>
              </a:rPr>
              <a:t>On the weighted finite graphs A* guarantees to find a solution if one exists.</a:t>
            </a:r>
            <a:endParaRPr sz="1400">
              <a:solidFill>
                <a:srgbClr val="000000"/>
              </a:solidFill>
            </a:endParaRPr>
          </a:p>
          <a:p>
            <a:pPr indent="-317500" lvl="0" marL="457200" rtl="0" algn="l">
              <a:lnSpc>
                <a:spcPct val="160000"/>
              </a:lnSpc>
              <a:spcBef>
                <a:spcPts val="0"/>
              </a:spcBef>
              <a:spcAft>
                <a:spcPts val="0"/>
              </a:spcAft>
              <a:buClr>
                <a:srgbClr val="000000"/>
              </a:buClr>
              <a:buSzPts val="1400"/>
              <a:buChar char="●"/>
            </a:pPr>
            <a:r>
              <a:rPr b="1" lang="en" sz="1400">
                <a:solidFill>
                  <a:srgbClr val="000000"/>
                </a:solidFill>
              </a:rPr>
              <a:t>Admissibility - </a:t>
            </a:r>
            <a:r>
              <a:rPr lang="en" sz="1400">
                <a:solidFill>
                  <a:srgbClr val="000000"/>
                </a:solidFill>
                <a:highlight>
                  <a:srgbClr val="FFFFFF"/>
                </a:highlight>
              </a:rPr>
              <a:t>A search algorithm is said to be </a:t>
            </a:r>
            <a:r>
              <a:rPr i="1" lang="en" sz="1400">
                <a:solidFill>
                  <a:srgbClr val="000000"/>
                </a:solidFill>
              </a:rPr>
              <a:t>admissible</a:t>
            </a:r>
            <a:r>
              <a:rPr lang="en" sz="1400">
                <a:solidFill>
                  <a:srgbClr val="000000"/>
                </a:solidFill>
                <a:highlight>
                  <a:srgbClr val="FFFFFF"/>
                </a:highlight>
              </a:rPr>
              <a:t> if it is guaranteed to return an optimal solution.</a:t>
            </a:r>
            <a:endParaRPr b="1" sz="1400">
              <a:solidFill>
                <a:srgbClr val="000000"/>
              </a:solidFill>
            </a:endParaRPr>
          </a:p>
          <a:p>
            <a:pPr indent="-317500" lvl="0" marL="457200" rtl="0" algn="l">
              <a:lnSpc>
                <a:spcPct val="160000"/>
              </a:lnSpc>
              <a:spcBef>
                <a:spcPts val="0"/>
              </a:spcBef>
              <a:spcAft>
                <a:spcPts val="0"/>
              </a:spcAft>
              <a:buClr>
                <a:srgbClr val="000000"/>
              </a:buClr>
              <a:buSzPts val="1400"/>
              <a:buChar char="●"/>
            </a:pPr>
            <a:r>
              <a:rPr b="1" lang="en" sz="1400">
                <a:solidFill>
                  <a:srgbClr val="000000"/>
                </a:solidFill>
              </a:rPr>
              <a:t>Optimal Efficiency - </a:t>
            </a:r>
            <a:r>
              <a:rPr lang="en" sz="1400">
                <a:solidFill>
                  <a:srgbClr val="000000"/>
                </a:solidFill>
                <a:highlight>
                  <a:srgbClr val="FFFFFF"/>
                </a:highlight>
              </a:rPr>
              <a:t>Optimal efficiency is about the </a:t>
            </a:r>
            <a:r>
              <a:rPr i="1" lang="en" sz="1400">
                <a:solidFill>
                  <a:srgbClr val="000000"/>
                </a:solidFill>
              </a:rPr>
              <a:t>set</a:t>
            </a:r>
            <a:r>
              <a:rPr lang="en" sz="1400">
                <a:solidFill>
                  <a:srgbClr val="000000"/>
                </a:solidFill>
                <a:highlight>
                  <a:srgbClr val="FFFFFF"/>
                </a:highlight>
              </a:rPr>
              <a:t> of nodes expanded, not the </a:t>
            </a:r>
            <a:r>
              <a:rPr i="1" lang="en" sz="1400">
                <a:solidFill>
                  <a:srgbClr val="000000"/>
                </a:solidFill>
              </a:rPr>
              <a:t>number</a:t>
            </a:r>
            <a:r>
              <a:rPr lang="en" sz="1400">
                <a:solidFill>
                  <a:srgbClr val="000000"/>
                </a:solidFill>
                <a:highlight>
                  <a:srgbClr val="FFFFFF"/>
                </a:highlight>
              </a:rPr>
              <a:t> of node expansions (the number of iterations of A*'s main loop).</a:t>
            </a:r>
            <a:endParaRPr b="1" sz="1400">
              <a:solidFill>
                <a:srgbClr val="000000"/>
              </a:solidFill>
            </a:endParaRPr>
          </a:p>
          <a:p>
            <a:pPr indent="-317500" lvl="0" marL="457200" rtl="0" algn="l">
              <a:lnSpc>
                <a:spcPct val="160000"/>
              </a:lnSpc>
              <a:spcBef>
                <a:spcPts val="0"/>
              </a:spcBef>
              <a:spcAft>
                <a:spcPts val="0"/>
              </a:spcAft>
              <a:buClr>
                <a:srgbClr val="000000"/>
              </a:buClr>
              <a:buSzPts val="1400"/>
              <a:buChar char="●"/>
            </a:pPr>
            <a:r>
              <a:rPr b="1" lang="en" sz="1400">
                <a:solidFill>
                  <a:srgbClr val="000000"/>
                </a:solidFill>
              </a:rPr>
              <a:t>Bounded Relaxation - </a:t>
            </a:r>
            <a:r>
              <a:rPr lang="en" sz="1400">
                <a:solidFill>
                  <a:srgbClr val="000000"/>
                </a:solidFill>
              </a:rPr>
              <a:t>Speeding up the search at the expense of optimality puts some relaxation on the admissibility criteria.</a:t>
            </a:r>
            <a:endParaRPr sz="1400">
              <a:solidFill>
                <a:srgbClr val="000000"/>
              </a:solidFill>
            </a:endParaRPr>
          </a:p>
          <a:p>
            <a:pPr indent="0" lvl="0" marL="0" rtl="0" algn="l">
              <a:lnSpc>
                <a:spcPct val="160000"/>
              </a:lnSpc>
              <a:spcBef>
                <a:spcPts val="400"/>
              </a:spcBef>
              <a:spcAft>
                <a:spcPts val="0"/>
              </a:spcAft>
              <a:buNone/>
            </a:pPr>
            <a:r>
              <a:rPr b="1" lang="en" sz="1400">
                <a:solidFill>
                  <a:srgbClr val="000000"/>
                </a:solidFill>
              </a:rPr>
              <a:t>         S’(n) = (1+ε)  S(n) </a:t>
            </a:r>
            <a:endParaRPr b="1" sz="1400">
              <a:solidFill>
                <a:srgbClr val="000000"/>
              </a:solidFill>
            </a:endParaRPr>
          </a:p>
          <a:p>
            <a:pPr indent="0" lvl="0" marL="0" rtl="0" algn="l">
              <a:spcBef>
                <a:spcPts val="0"/>
              </a:spcBef>
              <a:spcAft>
                <a:spcPts val="1600"/>
              </a:spcAft>
              <a:buNone/>
            </a:pPr>
            <a:r>
              <a:t/>
            </a:r>
            <a:endParaRPr sz="1400">
              <a:solidFill>
                <a:srgbClr val="000000"/>
              </a:solidFill>
            </a:endParaRPr>
          </a:p>
        </p:txBody>
      </p:sp>
      <p:pic>
        <p:nvPicPr>
          <p:cNvPr id="338" name="Google Shape;338;p46"/>
          <p:cNvPicPr preferRelativeResize="0"/>
          <p:nvPr/>
        </p:nvPicPr>
        <p:blipFill>
          <a:blip r:embed="rId3">
            <a:alphaModFix/>
          </a:blip>
          <a:stretch>
            <a:fillRect/>
          </a:stretch>
        </p:blipFill>
        <p:spPr>
          <a:xfrm flipH="1">
            <a:off x="-3" y="3994000"/>
            <a:ext cx="838043" cy="898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42" name="Shape 342"/>
        <p:cNvGrpSpPr/>
        <p:nvPr/>
      </p:nvGrpSpPr>
      <p:grpSpPr>
        <a:xfrm>
          <a:off x="0" y="0"/>
          <a:ext cx="0" cy="0"/>
          <a:chOff x="0" y="0"/>
          <a:chExt cx="0" cy="0"/>
        </a:xfrm>
      </p:grpSpPr>
      <p:sp>
        <p:nvSpPr>
          <p:cNvPr id="343" name="Google Shape;343;p47"/>
          <p:cNvSpPr txBox="1"/>
          <p:nvPr>
            <p:ph idx="1" type="body"/>
          </p:nvPr>
        </p:nvSpPr>
        <p:spPr>
          <a:xfrm>
            <a:off x="311700" y="265475"/>
            <a:ext cx="8520600" cy="430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4" name="Google Shape;344;p47"/>
          <p:cNvPicPr preferRelativeResize="0"/>
          <p:nvPr/>
        </p:nvPicPr>
        <p:blipFill>
          <a:blip r:embed="rId3">
            <a:alphaModFix/>
          </a:blip>
          <a:stretch>
            <a:fillRect/>
          </a:stretch>
        </p:blipFill>
        <p:spPr>
          <a:xfrm>
            <a:off x="349350" y="389925"/>
            <a:ext cx="3881600" cy="1884550"/>
          </a:xfrm>
          <a:prstGeom prst="rect">
            <a:avLst/>
          </a:prstGeom>
          <a:noFill/>
          <a:ln>
            <a:noFill/>
          </a:ln>
        </p:spPr>
      </p:pic>
      <p:pic>
        <p:nvPicPr>
          <p:cNvPr id="345" name="Google Shape;345;p47"/>
          <p:cNvPicPr preferRelativeResize="0"/>
          <p:nvPr/>
        </p:nvPicPr>
        <p:blipFill>
          <a:blip r:embed="rId4">
            <a:alphaModFix/>
          </a:blip>
          <a:stretch>
            <a:fillRect/>
          </a:stretch>
        </p:blipFill>
        <p:spPr>
          <a:xfrm>
            <a:off x="4572001" y="389925"/>
            <a:ext cx="3793787" cy="1884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49" name="Shape 349"/>
        <p:cNvGrpSpPr/>
        <p:nvPr/>
      </p:nvGrpSpPr>
      <p:grpSpPr>
        <a:xfrm>
          <a:off x="0" y="0"/>
          <a:ext cx="0" cy="0"/>
          <a:chOff x="0" y="0"/>
          <a:chExt cx="0" cy="0"/>
        </a:xfrm>
      </p:grpSpPr>
      <p:sp>
        <p:nvSpPr>
          <p:cNvPr id="350" name="Google Shape;350;p48"/>
          <p:cNvSpPr txBox="1"/>
          <p:nvPr>
            <p:ph type="title"/>
          </p:nvPr>
        </p:nvSpPr>
        <p:spPr>
          <a:xfrm>
            <a:off x="311700" y="190175"/>
            <a:ext cx="85206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Implementation</a:t>
            </a:r>
            <a:endParaRPr b="1" sz="1800"/>
          </a:p>
        </p:txBody>
      </p:sp>
      <p:pic>
        <p:nvPicPr>
          <p:cNvPr id="351" name="Google Shape;351;p48"/>
          <p:cNvPicPr preferRelativeResize="0"/>
          <p:nvPr/>
        </p:nvPicPr>
        <p:blipFill>
          <a:blip r:embed="rId3">
            <a:alphaModFix/>
          </a:blip>
          <a:stretch>
            <a:fillRect/>
          </a:stretch>
        </p:blipFill>
        <p:spPr>
          <a:xfrm flipH="1">
            <a:off x="59697" y="3475350"/>
            <a:ext cx="838043" cy="898800"/>
          </a:xfrm>
          <a:prstGeom prst="rect">
            <a:avLst/>
          </a:prstGeom>
          <a:noFill/>
          <a:ln>
            <a:noFill/>
          </a:ln>
        </p:spPr>
      </p:pic>
      <p:pic>
        <p:nvPicPr>
          <p:cNvPr id="352" name="Google Shape;352;p48"/>
          <p:cNvPicPr preferRelativeResize="0"/>
          <p:nvPr/>
        </p:nvPicPr>
        <p:blipFill>
          <a:blip r:embed="rId4">
            <a:alphaModFix/>
          </a:blip>
          <a:stretch>
            <a:fillRect/>
          </a:stretch>
        </p:blipFill>
        <p:spPr>
          <a:xfrm>
            <a:off x="1026074" y="798600"/>
            <a:ext cx="5017901" cy="4344901"/>
          </a:xfrm>
          <a:prstGeom prst="rect">
            <a:avLst/>
          </a:prstGeom>
          <a:noFill/>
          <a:ln>
            <a:noFill/>
          </a:ln>
        </p:spPr>
      </p:pic>
      <p:pic>
        <p:nvPicPr>
          <p:cNvPr id="353" name="Google Shape;353;p48"/>
          <p:cNvPicPr preferRelativeResize="0"/>
          <p:nvPr/>
        </p:nvPicPr>
        <p:blipFill rotWithShape="1">
          <a:blip r:embed="rId5">
            <a:alphaModFix/>
          </a:blip>
          <a:srcRect b="0" l="-11509" r="11510" t="0"/>
          <a:stretch/>
        </p:blipFill>
        <p:spPr>
          <a:xfrm>
            <a:off x="6198575" y="506475"/>
            <a:ext cx="2508725" cy="177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57" name="Shape 357"/>
        <p:cNvGrpSpPr/>
        <p:nvPr/>
      </p:nvGrpSpPr>
      <p:grpSpPr>
        <a:xfrm>
          <a:off x="0" y="0"/>
          <a:ext cx="0" cy="0"/>
          <a:chOff x="0" y="0"/>
          <a:chExt cx="0" cy="0"/>
        </a:xfrm>
      </p:grpSpPr>
      <p:sp>
        <p:nvSpPr>
          <p:cNvPr id="358" name="Google Shape;358;p49"/>
          <p:cNvSpPr txBox="1"/>
          <p:nvPr>
            <p:ph type="title"/>
          </p:nvPr>
        </p:nvSpPr>
        <p:spPr>
          <a:xfrm>
            <a:off x="311700" y="445025"/>
            <a:ext cx="8520600" cy="41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Applications &amp; Special Case</a:t>
            </a:r>
            <a:endParaRPr b="1" sz="1800"/>
          </a:p>
        </p:txBody>
      </p:sp>
      <p:sp>
        <p:nvSpPr>
          <p:cNvPr id="359" name="Google Shape;359;p49"/>
          <p:cNvSpPr txBox="1"/>
          <p:nvPr>
            <p:ph idx="1" type="body"/>
          </p:nvPr>
        </p:nvSpPr>
        <p:spPr>
          <a:xfrm>
            <a:off x="311700" y="864425"/>
            <a:ext cx="8520600" cy="370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Video Games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Used in NLP for parsing stochastic grammars.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Used along with the Dijkstra’s algorithm in dynamic programming.</a:t>
            </a:r>
            <a:endParaRPr sz="1400">
              <a:solidFill>
                <a:srgbClr val="000000"/>
              </a:solidFill>
            </a:endParaRPr>
          </a:p>
          <a:p>
            <a:pPr indent="0" lvl="0" marL="457200" rtl="0" algn="l">
              <a:spcBef>
                <a:spcPts val="1600"/>
              </a:spcBef>
              <a:spcAft>
                <a:spcPts val="1600"/>
              </a:spcAft>
              <a:buNone/>
            </a:pPr>
            <a:r>
              <a:t/>
            </a:r>
            <a:endParaRPr>
              <a:solidFill>
                <a:srgbClr val="000000"/>
              </a:solidFill>
            </a:endParaRPr>
          </a:p>
        </p:txBody>
      </p:sp>
      <p:pic>
        <p:nvPicPr>
          <p:cNvPr id="360" name="Google Shape;360;p49"/>
          <p:cNvPicPr preferRelativeResize="0"/>
          <p:nvPr/>
        </p:nvPicPr>
        <p:blipFill>
          <a:blip r:embed="rId3">
            <a:alphaModFix/>
          </a:blip>
          <a:stretch>
            <a:fillRect/>
          </a:stretch>
        </p:blipFill>
        <p:spPr>
          <a:xfrm flipH="1">
            <a:off x="76972" y="3120925"/>
            <a:ext cx="838043" cy="898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64" name="Shape 364"/>
        <p:cNvGrpSpPr/>
        <p:nvPr/>
      </p:nvGrpSpPr>
      <p:grpSpPr>
        <a:xfrm>
          <a:off x="0" y="0"/>
          <a:ext cx="0" cy="0"/>
          <a:chOff x="0" y="0"/>
          <a:chExt cx="0" cy="0"/>
        </a:xfrm>
      </p:grpSpPr>
      <p:sp>
        <p:nvSpPr>
          <p:cNvPr id="365" name="Google Shape;36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Merits &amp; Demerits (Time and Space Complexity)</a:t>
            </a:r>
            <a:endParaRPr b="1" sz="1800"/>
          </a:p>
        </p:txBody>
      </p:sp>
      <p:sp>
        <p:nvSpPr>
          <p:cNvPr id="366" name="Google Shape;366;p50"/>
          <p:cNvSpPr txBox="1"/>
          <p:nvPr>
            <p:ph idx="1" type="body"/>
          </p:nvPr>
        </p:nvSpPr>
        <p:spPr>
          <a:xfrm>
            <a:off x="311700" y="925975"/>
            <a:ext cx="8520600" cy="36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Iterative deepening A*</a:t>
            </a:r>
            <a:r>
              <a:rPr lang="en" sz="1400">
                <a:solidFill>
                  <a:srgbClr val="000000"/>
                </a:solidFill>
                <a:highlight>
                  <a:srgbClr val="FFFFFF"/>
                </a:highlight>
              </a:rPr>
              <a:t>, memory bounded A*, and </a:t>
            </a:r>
            <a:r>
              <a:rPr lang="en" sz="1400">
                <a:solidFill>
                  <a:srgbClr val="000000"/>
                </a:solidFill>
              </a:rPr>
              <a:t>SMA*</a:t>
            </a:r>
            <a:r>
              <a:rPr lang="en" sz="1400">
                <a:solidFill>
                  <a:srgbClr val="000000"/>
                </a:solidFill>
                <a:highlight>
                  <a:srgbClr val="FFFFFF"/>
                </a:highlight>
              </a:rPr>
              <a:t>.</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n" sz="1400">
                <a:solidFill>
                  <a:srgbClr val="000000"/>
                </a:solidFill>
                <a:highlight>
                  <a:srgbClr val="FFFFFF"/>
                </a:highlight>
              </a:rPr>
              <a:t>The space complexity for A* algorithm is roughly same as all other graph search algorithms.</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n" sz="1400">
                <a:solidFill>
                  <a:srgbClr val="000000"/>
                </a:solidFill>
                <a:highlight>
                  <a:srgbClr val="FFFFFF"/>
                </a:highlight>
              </a:rPr>
              <a:t>When search space is a tree the time complexity is given by,</a:t>
            </a:r>
            <a:endParaRPr sz="1400">
              <a:solidFill>
                <a:srgbClr val="000000"/>
              </a:solidFill>
              <a:highlight>
                <a:srgbClr val="FFFFFF"/>
              </a:highlight>
            </a:endParaRPr>
          </a:p>
          <a:p>
            <a:pPr indent="0" lvl="0" marL="0" rtl="0" algn="l">
              <a:spcBef>
                <a:spcPts val="1600"/>
              </a:spcBef>
              <a:spcAft>
                <a:spcPts val="0"/>
              </a:spcAft>
              <a:buNone/>
            </a:pPr>
            <a:r>
              <a:rPr i="1" lang="en" sz="1400">
                <a:solidFill>
                  <a:srgbClr val="000000"/>
                </a:solidFill>
                <a:highlight>
                  <a:srgbClr val="FFFFFF"/>
                </a:highlight>
              </a:rPr>
              <a:t>           |h(x) - h*(x)| = O(logh*(x))</a:t>
            </a:r>
            <a:endParaRPr i="1" sz="1400">
              <a:solidFill>
                <a:srgbClr val="000000"/>
              </a:solidFill>
              <a:highlight>
                <a:srgbClr val="FFFFFF"/>
              </a:highlight>
            </a:endParaRPr>
          </a:p>
          <a:p>
            <a:pPr indent="0" lvl="0" marL="0" rtl="0" algn="l">
              <a:spcBef>
                <a:spcPts val="1600"/>
              </a:spcBef>
              <a:spcAft>
                <a:spcPts val="0"/>
              </a:spcAft>
              <a:buNone/>
            </a:pPr>
            <a:r>
              <a:rPr i="1" lang="en" sz="1400">
                <a:solidFill>
                  <a:srgbClr val="000000"/>
                </a:solidFill>
                <a:highlight>
                  <a:srgbClr val="FFFFFF"/>
                </a:highlight>
              </a:rPr>
              <a:t>Here, h* is optimal heuristic, the exact cost to get from start node to the goal node.</a:t>
            </a:r>
            <a:endParaRPr i="1" sz="1400">
              <a:solidFill>
                <a:srgbClr val="000000"/>
              </a:solidFill>
              <a:highlight>
                <a:srgbClr val="FFFFFF"/>
              </a:highlight>
            </a:endParaRPr>
          </a:p>
          <a:p>
            <a:pPr indent="-317500" lvl="0" marL="457200" rtl="0" algn="l">
              <a:spcBef>
                <a:spcPts val="1600"/>
              </a:spcBef>
              <a:spcAft>
                <a:spcPts val="0"/>
              </a:spcAft>
              <a:buClr>
                <a:srgbClr val="000000"/>
              </a:buClr>
              <a:buSzPts val="1400"/>
              <a:buChar char="●"/>
            </a:pPr>
            <a:r>
              <a:rPr lang="en" sz="1400">
                <a:solidFill>
                  <a:srgbClr val="000000"/>
                </a:solidFill>
                <a:highlight>
                  <a:srgbClr val="FFFFFF"/>
                </a:highlight>
              </a:rPr>
              <a:t> The time complexity for worst case scenario when the nodes expanded is exponential </a:t>
            </a:r>
            <a:endParaRPr sz="1400">
              <a:solidFill>
                <a:srgbClr val="000000"/>
              </a:solidFill>
              <a:highlight>
                <a:srgbClr val="FFFFFF"/>
              </a:highlight>
            </a:endParaRPr>
          </a:p>
          <a:p>
            <a:pPr indent="0" lvl="0" marL="457200" rtl="0" algn="l">
              <a:spcBef>
                <a:spcPts val="1600"/>
              </a:spcBef>
              <a:spcAft>
                <a:spcPts val="0"/>
              </a:spcAft>
              <a:buNone/>
            </a:pPr>
            <a:r>
              <a:rPr lang="en" sz="1400">
                <a:solidFill>
                  <a:srgbClr val="000000"/>
                </a:solidFill>
                <a:highlight>
                  <a:srgbClr val="FFFFFF"/>
                </a:highlight>
              </a:rPr>
              <a:t>                  Time complexity, T = O(</a:t>
            </a:r>
            <a:r>
              <a:rPr i="1" lang="en" sz="1250">
                <a:solidFill>
                  <a:srgbClr val="222222"/>
                </a:solidFill>
                <a:latin typeface="Times New Roman"/>
                <a:ea typeface="Times New Roman"/>
                <a:cs typeface="Times New Roman"/>
                <a:sym typeface="Times New Roman"/>
              </a:rPr>
              <a:t>b</a:t>
            </a:r>
            <a:r>
              <a:rPr baseline="30000" i="1" lang="en" sz="1700">
                <a:solidFill>
                  <a:srgbClr val="222222"/>
                </a:solidFill>
                <a:latin typeface="Times New Roman"/>
                <a:ea typeface="Times New Roman"/>
                <a:cs typeface="Times New Roman"/>
                <a:sym typeface="Times New Roman"/>
              </a:rPr>
              <a:t>d</a:t>
            </a:r>
            <a:r>
              <a:rPr lang="en" sz="1400">
                <a:solidFill>
                  <a:srgbClr val="000000"/>
                </a:solidFill>
                <a:highlight>
                  <a:srgbClr val="FFFFFF"/>
                </a:highlight>
              </a:rPr>
              <a:t>), where </a:t>
            </a:r>
            <a:r>
              <a:rPr b="1" i="1" lang="en" sz="1400">
                <a:solidFill>
                  <a:srgbClr val="000000"/>
                </a:solidFill>
                <a:highlight>
                  <a:srgbClr val="FFFFFF"/>
                </a:highlight>
              </a:rPr>
              <a:t>b</a:t>
            </a:r>
            <a:r>
              <a:rPr lang="en" sz="1400">
                <a:solidFill>
                  <a:srgbClr val="000000"/>
                </a:solidFill>
                <a:highlight>
                  <a:srgbClr val="FFFFFF"/>
                </a:highlight>
              </a:rPr>
              <a:t> is </a:t>
            </a:r>
            <a:r>
              <a:rPr b="1" i="1" lang="en" sz="1400">
                <a:solidFill>
                  <a:srgbClr val="000000"/>
                </a:solidFill>
                <a:highlight>
                  <a:srgbClr val="FFFFFF"/>
                </a:highlight>
              </a:rPr>
              <a:t>branching factor</a:t>
            </a:r>
            <a:r>
              <a:rPr lang="en" sz="1400">
                <a:solidFill>
                  <a:srgbClr val="000000"/>
                </a:solidFill>
                <a:highlight>
                  <a:srgbClr val="FFFFFF"/>
                </a:highlight>
              </a:rPr>
              <a:t> and </a:t>
            </a:r>
            <a:r>
              <a:rPr b="1" i="1" lang="en" sz="1400">
                <a:solidFill>
                  <a:srgbClr val="000000"/>
                </a:solidFill>
                <a:highlight>
                  <a:srgbClr val="FFFFFF"/>
                </a:highlight>
              </a:rPr>
              <a:t>d</a:t>
            </a:r>
            <a:r>
              <a:rPr lang="en" sz="1400">
                <a:solidFill>
                  <a:srgbClr val="000000"/>
                </a:solidFill>
                <a:highlight>
                  <a:srgbClr val="FFFFFF"/>
                </a:highlight>
              </a:rPr>
              <a:t> is the </a:t>
            </a:r>
            <a:r>
              <a:rPr b="1" i="1" lang="en" sz="1400">
                <a:solidFill>
                  <a:srgbClr val="000000"/>
                </a:solidFill>
                <a:highlight>
                  <a:srgbClr val="FFFFFF"/>
                </a:highlight>
              </a:rPr>
              <a:t>depth</a:t>
            </a:r>
            <a:r>
              <a:rPr lang="en" sz="1400">
                <a:solidFill>
                  <a:srgbClr val="000000"/>
                </a:solidFill>
                <a:highlight>
                  <a:srgbClr val="FFFFFF"/>
                </a:highlight>
              </a:rPr>
              <a:t>.</a:t>
            </a:r>
            <a:endParaRPr sz="1400">
              <a:solidFill>
                <a:srgbClr val="000000"/>
              </a:solidFill>
              <a:highlight>
                <a:srgbClr val="FFFFFF"/>
              </a:highlight>
            </a:endParaRPr>
          </a:p>
          <a:p>
            <a:pPr indent="0" lvl="0" marL="457200" rtl="0" algn="l">
              <a:spcBef>
                <a:spcPts val="1600"/>
              </a:spcBef>
              <a:spcAft>
                <a:spcPts val="0"/>
              </a:spcAft>
              <a:buNone/>
            </a:pPr>
            <a:r>
              <a:t/>
            </a:r>
            <a:endParaRPr sz="1400">
              <a:solidFill>
                <a:srgbClr val="000000"/>
              </a:solidFill>
              <a:highlight>
                <a:srgbClr val="FFFFFF"/>
              </a:highlight>
            </a:endParaRPr>
          </a:p>
          <a:p>
            <a:pPr indent="0" lvl="0" marL="457200" rtl="0" algn="l">
              <a:spcBef>
                <a:spcPts val="1600"/>
              </a:spcBef>
              <a:spcAft>
                <a:spcPts val="0"/>
              </a:spcAft>
              <a:buNone/>
            </a:pPr>
            <a:r>
              <a:t/>
            </a:r>
            <a:endParaRPr sz="1400">
              <a:solidFill>
                <a:srgbClr val="000000"/>
              </a:solidFill>
              <a:highlight>
                <a:srgbClr val="FFFFFF"/>
              </a:highlight>
            </a:endParaRPr>
          </a:p>
          <a:p>
            <a:pPr indent="0" lvl="0" marL="0" rtl="0" algn="l">
              <a:spcBef>
                <a:spcPts val="1600"/>
              </a:spcBef>
              <a:spcAft>
                <a:spcPts val="0"/>
              </a:spcAft>
              <a:buNone/>
            </a:pPr>
            <a:r>
              <a:rPr lang="en" sz="1400">
                <a:solidFill>
                  <a:srgbClr val="000000"/>
                </a:solidFill>
                <a:highlight>
                  <a:srgbClr val="FFFFFF"/>
                </a:highlight>
              </a:rPr>
              <a:t>       </a:t>
            </a:r>
            <a:endParaRPr sz="1400">
              <a:solidFill>
                <a:srgbClr val="000000"/>
              </a:solidFill>
              <a:highlight>
                <a:srgbClr val="FFFFFF"/>
              </a:highlight>
            </a:endParaRPr>
          </a:p>
          <a:p>
            <a:pPr indent="0" lvl="0" marL="0" rtl="0" algn="l">
              <a:spcBef>
                <a:spcPts val="1600"/>
              </a:spcBef>
              <a:spcAft>
                <a:spcPts val="1600"/>
              </a:spcAft>
              <a:buNone/>
            </a:pPr>
            <a:r>
              <a:t/>
            </a:r>
            <a:endParaRPr i="1" sz="1400">
              <a:solidFill>
                <a:srgbClr val="000000"/>
              </a:solidFill>
              <a:highlight>
                <a:srgbClr val="FFFFFF"/>
              </a:highlight>
            </a:endParaRPr>
          </a:p>
        </p:txBody>
      </p:sp>
      <p:pic>
        <p:nvPicPr>
          <p:cNvPr id="367" name="Google Shape;367;p50"/>
          <p:cNvPicPr preferRelativeResize="0"/>
          <p:nvPr/>
        </p:nvPicPr>
        <p:blipFill>
          <a:blip r:embed="rId3">
            <a:alphaModFix/>
          </a:blip>
          <a:stretch>
            <a:fillRect/>
          </a:stretch>
        </p:blipFill>
        <p:spPr>
          <a:xfrm flipH="1">
            <a:off x="94247" y="2948000"/>
            <a:ext cx="838043" cy="898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71" name="Shape 371"/>
        <p:cNvGrpSpPr/>
        <p:nvPr/>
      </p:nvGrpSpPr>
      <p:grpSpPr>
        <a:xfrm>
          <a:off x="0" y="0"/>
          <a:ext cx="0" cy="0"/>
          <a:chOff x="0" y="0"/>
          <a:chExt cx="0" cy="0"/>
        </a:xfrm>
      </p:grpSpPr>
      <p:sp>
        <p:nvSpPr>
          <p:cNvPr id="372" name="Google Shape;372;p51"/>
          <p:cNvSpPr txBox="1"/>
          <p:nvPr>
            <p:ph type="title"/>
          </p:nvPr>
        </p:nvSpPr>
        <p:spPr>
          <a:xfrm>
            <a:off x="311700" y="445025"/>
            <a:ext cx="8520600" cy="41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MCTS(Monte Carlo Tree Search)</a:t>
            </a:r>
            <a:endParaRPr b="1" sz="1800"/>
          </a:p>
        </p:txBody>
      </p:sp>
      <p:sp>
        <p:nvSpPr>
          <p:cNvPr id="373" name="Google Shape;373;p51"/>
          <p:cNvSpPr txBox="1"/>
          <p:nvPr>
            <p:ph idx="1" type="body"/>
          </p:nvPr>
        </p:nvSpPr>
        <p:spPr>
          <a:xfrm>
            <a:off x="311700" y="864425"/>
            <a:ext cx="8832300" cy="406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highlight>
                  <a:srgbClr val="FFFFFF"/>
                </a:highlight>
              </a:rPr>
              <a:t>Probabilistic and Heuristic driven search technique.</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n" sz="1400">
                <a:solidFill>
                  <a:srgbClr val="000000"/>
                </a:solidFill>
                <a:highlight>
                  <a:srgbClr val="FFFFFF"/>
                </a:highlight>
              </a:rPr>
              <a:t>Combining the tree construction with principles of reinforcement learning.</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n" sz="1400">
                <a:solidFill>
                  <a:srgbClr val="000000"/>
                </a:solidFill>
                <a:highlight>
                  <a:srgbClr val="FFFFFF"/>
                </a:highlight>
              </a:rPr>
              <a:t>Based on </a:t>
            </a:r>
            <a:r>
              <a:rPr b="1" i="1" lang="en" sz="1400">
                <a:solidFill>
                  <a:srgbClr val="000000"/>
                </a:solidFill>
                <a:highlight>
                  <a:srgbClr val="FFFFFF"/>
                </a:highlight>
              </a:rPr>
              <a:t>Exploration-Exploitation tradeoff.</a:t>
            </a:r>
            <a:endParaRPr b="1" i="1"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n" sz="1400">
                <a:solidFill>
                  <a:srgbClr val="000000"/>
                </a:solidFill>
                <a:highlight>
                  <a:srgbClr val="FFFFFF"/>
                </a:highlight>
              </a:rPr>
              <a:t>4 distinct steps </a:t>
            </a:r>
            <a:r>
              <a:rPr b="1" i="1" lang="en" sz="1400">
                <a:solidFill>
                  <a:srgbClr val="000000"/>
                </a:solidFill>
                <a:highlight>
                  <a:srgbClr val="FFFFFF"/>
                </a:highlight>
              </a:rPr>
              <a:t>selection, expansion, simulation </a:t>
            </a:r>
            <a:r>
              <a:rPr lang="en" sz="1400">
                <a:solidFill>
                  <a:srgbClr val="000000"/>
                </a:solidFill>
                <a:highlight>
                  <a:srgbClr val="FFFFFF"/>
                </a:highlight>
              </a:rPr>
              <a:t>and </a:t>
            </a:r>
            <a:r>
              <a:rPr b="1" i="1" lang="en" sz="1400">
                <a:solidFill>
                  <a:srgbClr val="000000"/>
                </a:solidFill>
                <a:highlight>
                  <a:srgbClr val="FFFFFF"/>
                </a:highlight>
              </a:rPr>
              <a:t>backpropagation.</a:t>
            </a:r>
            <a:endParaRPr b="1" i="1" sz="1400">
              <a:solidFill>
                <a:srgbClr val="000000"/>
              </a:solidFill>
              <a:highlight>
                <a:srgbClr val="FFFFFF"/>
              </a:highlight>
            </a:endParaRPr>
          </a:p>
          <a:p>
            <a:pPr indent="0" lvl="0" marL="0" rtl="0" algn="l">
              <a:spcBef>
                <a:spcPts val="1600"/>
              </a:spcBef>
              <a:spcAft>
                <a:spcPts val="0"/>
              </a:spcAft>
              <a:buNone/>
            </a:pPr>
            <a:r>
              <a:t/>
            </a:r>
            <a:endParaRPr sz="1400">
              <a:solidFill>
                <a:srgbClr val="000000"/>
              </a:solidFill>
              <a:highlight>
                <a:srgbClr val="FFFFFF"/>
              </a:highlight>
            </a:endParaRPr>
          </a:p>
          <a:p>
            <a:pPr indent="0" lvl="0" marL="1371600" rtl="0" algn="l">
              <a:spcBef>
                <a:spcPts val="1600"/>
              </a:spcBef>
              <a:spcAft>
                <a:spcPts val="1600"/>
              </a:spcAft>
              <a:buNone/>
            </a:pPr>
            <a:r>
              <a:t/>
            </a:r>
            <a:endParaRPr sz="1400">
              <a:solidFill>
                <a:srgbClr val="000000"/>
              </a:solidFill>
            </a:endParaRPr>
          </a:p>
        </p:txBody>
      </p:sp>
      <p:pic>
        <p:nvPicPr>
          <p:cNvPr id="374" name="Google Shape;374;p51"/>
          <p:cNvPicPr preferRelativeResize="0"/>
          <p:nvPr/>
        </p:nvPicPr>
        <p:blipFill>
          <a:blip r:embed="rId3">
            <a:alphaModFix/>
          </a:blip>
          <a:stretch>
            <a:fillRect/>
          </a:stretch>
        </p:blipFill>
        <p:spPr>
          <a:xfrm>
            <a:off x="381375" y="2495725"/>
            <a:ext cx="4309375" cy="2042100"/>
          </a:xfrm>
          <a:prstGeom prst="rect">
            <a:avLst/>
          </a:prstGeom>
          <a:noFill/>
          <a:ln>
            <a:noFill/>
          </a:ln>
        </p:spPr>
      </p:pic>
      <p:pic>
        <p:nvPicPr>
          <p:cNvPr id="375" name="Google Shape;375;p51"/>
          <p:cNvPicPr preferRelativeResize="0"/>
          <p:nvPr/>
        </p:nvPicPr>
        <p:blipFill>
          <a:blip r:embed="rId4">
            <a:alphaModFix/>
          </a:blip>
          <a:stretch>
            <a:fillRect/>
          </a:stretch>
        </p:blipFill>
        <p:spPr>
          <a:xfrm>
            <a:off x="5086048" y="2364648"/>
            <a:ext cx="3990776" cy="2562675"/>
          </a:xfrm>
          <a:prstGeom prst="rect">
            <a:avLst/>
          </a:prstGeom>
          <a:noFill/>
          <a:ln>
            <a:noFill/>
          </a:ln>
        </p:spPr>
      </p:pic>
      <p:pic>
        <p:nvPicPr>
          <p:cNvPr id="376" name="Google Shape;376;p51"/>
          <p:cNvPicPr preferRelativeResize="0"/>
          <p:nvPr/>
        </p:nvPicPr>
        <p:blipFill>
          <a:blip r:embed="rId5">
            <a:alphaModFix/>
          </a:blip>
          <a:stretch>
            <a:fillRect/>
          </a:stretch>
        </p:blipFill>
        <p:spPr>
          <a:xfrm flipH="1">
            <a:off x="-3" y="204900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129675"/>
            <a:ext cx="8520600" cy="3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Components of path planning</a:t>
            </a:r>
            <a:endParaRPr b="1" sz="1800"/>
          </a:p>
        </p:txBody>
      </p:sp>
      <p:sp>
        <p:nvSpPr>
          <p:cNvPr id="79" name="Google Shape;79;p16"/>
          <p:cNvSpPr txBox="1"/>
          <p:nvPr>
            <p:ph idx="1" type="body"/>
          </p:nvPr>
        </p:nvSpPr>
        <p:spPr>
          <a:xfrm>
            <a:off x="207475" y="535950"/>
            <a:ext cx="8624700" cy="460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sz="1400" u="sng">
                <a:solidFill>
                  <a:schemeClr val="dk1"/>
                </a:solidFill>
              </a:rPr>
              <a:t>Localisation</a:t>
            </a:r>
            <a:r>
              <a:rPr lang="en" sz="1400">
                <a:solidFill>
                  <a:schemeClr val="dk1"/>
                </a:solidFill>
              </a:rPr>
              <a:t> - It helps the robot to determine its location in the environment with the help of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Ultrasound sensors, laser rangefinders etc.</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Location can be used as a symbolic reference to the local environment.</a:t>
            </a:r>
            <a:endParaRPr sz="1400">
              <a:solidFill>
                <a:schemeClr val="dk1"/>
              </a:solidFill>
            </a:endParaRPr>
          </a:p>
          <a:p>
            <a:pPr indent="-317500" lvl="0" marL="457200" rtl="0" algn="l">
              <a:spcBef>
                <a:spcPts val="0"/>
              </a:spcBef>
              <a:spcAft>
                <a:spcPts val="0"/>
              </a:spcAft>
              <a:buClr>
                <a:schemeClr val="dk1"/>
              </a:buClr>
              <a:buSzPts val="1400"/>
              <a:buChar char="●"/>
            </a:pPr>
            <a:r>
              <a:rPr b="1" lang="en" sz="1400" u="sng">
                <a:solidFill>
                  <a:schemeClr val="dk1"/>
                </a:solidFill>
              </a:rPr>
              <a:t>Mapping</a:t>
            </a:r>
            <a:r>
              <a:rPr lang="en" sz="1400">
                <a:solidFill>
                  <a:schemeClr val="dk1"/>
                </a:solidFill>
              </a:rPr>
              <a:t> - it helps to identify the direction and the orientation (latitude, longitude and altitude)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map is placed into robot’s emory in graphical or matrix form.</a:t>
            </a:r>
            <a:endParaRPr sz="1400">
              <a:solidFill>
                <a:schemeClr val="dk1"/>
              </a:solidFill>
            </a:endParaRPr>
          </a:p>
          <a:p>
            <a:pPr indent="0" lvl="0" marL="0" rtl="0" algn="l">
              <a:spcBef>
                <a:spcPts val="1600"/>
              </a:spcBef>
              <a:spcAft>
                <a:spcPts val="0"/>
              </a:spcAft>
              <a:buNone/>
            </a:pPr>
            <a:r>
              <a:t/>
            </a:r>
            <a:endParaRPr sz="1400">
              <a:solidFill>
                <a:schemeClr val="dk1"/>
              </a:solidFill>
            </a:endParaRPr>
          </a:p>
          <a:p>
            <a:pPr indent="0" lvl="0" marL="914400" rtl="0" algn="l">
              <a:spcBef>
                <a:spcPts val="1600"/>
              </a:spcBef>
              <a:spcAft>
                <a:spcPts val="0"/>
              </a:spcAft>
              <a:buNone/>
            </a:pPr>
            <a:r>
              <a:t/>
            </a:r>
            <a:endParaRPr sz="1400">
              <a:solidFill>
                <a:schemeClr val="dk1"/>
              </a:solidFill>
            </a:endParaRPr>
          </a:p>
          <a:p>
            <a:pPr indent="0" lvl="0" marL="0" rtl="0" algn="l">
              <a:spcBef>
                <a:spcPts val="160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80" name="Google Shape;80;p16"/>
          <p:cNvPicPr preferRelativeResize="0"/>
          <p:nvPr/>
        </p:nvPicPr>
        <p:blipFill>
          <a:blip r:embed="rId3">
            <a:alphaModFix/>
          </a:blip>
          <a:stretch>
            <a:fillRect/>
          </a:stretch>
        </p:blipFill>
        <p:spPr>
          <a:xfrm>
            <a:off x="456896" y="2234671"/>
            <a:ext cx="3843426" cy="2564375"/>
          </a:xfrm>
          <a:prstGeom prst="rect">
            <a:avLst/>
          </a:prstGeom>
          <a:noFill/>
          <a:ln>
            <a:noFill/>
          </a:ln>
        </p:spPr>
      </p:pic>
      <p:pic>
        <p:nvPicPr>
          <p:cNvPr id="81" name="Google Shape;81;p16"/>
          <p:cNvPicPr preferRelativeResize="0"/>
          <p:nvPr/>
        </p:nvPicPr>
        <p:blipFill>
          <a:blip r:embed="rId4">
            <a:alphaModFix/>
          </a:blip>
          <a:stretch>
            <a:fillRect/>
          </a:stretch>
        </p:blipFill>
        <p:spPr>
          <a:xfrm>
            <a:off x="5142077" y="1972525"/>
            <a:ext cx="3008975" cy="2973724"/>
          </a:xfrm>
          <a:prstGeom prst="rect">
            <a:avLst/>
          </a:prstGeom>
          <a:noFill/>
          <a:ln>
            <a:noFill/>
          </a:ln>
        </p:spPr>
      </p:pic>
      <p:pic>
        <p:nvPicPr>
          <p:cNvPr id="82" name="Google Shape;82;p16"/>
          <p:cNvPicPr preferRelativeResize="0"/>
          <p:nvPr/>
        </p:nvPicPr>
        <p:blipFill>
          <a:blip r:embed="rId5">
            <a:alphaModFix/>
          </a:blip>
          <a:stretch>
            <a:fillRect/>
          </a:stretch>
        </p:blipFill>
        <p:spPr>
          <a:xfrm flipH="1">
            <a:off x="7027197" y="4115025"/>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80" name="Shape 380"/>
        <p:cNvGrpSpPr/>
        <p:nvPr/>
      </p:nvGrpSpPr>
      <p:grpSpPr>
        <a:xfrm>
          <a:off x="0" y="0"/>
          <a:ext cx="0" cy="0"/>
          <a:chOff x="0" y="0"/>
          <a:chExt cx="0" cy="0"/>
        </a:xfrm>
      </p:grpSpPr>
      <p:sp>
        <p:nvSpPr>
          <p:cNvPr id="381" name="Google Shape;381;p52"/>
          <p:cNvSpPr txBox="1"/>
          <p:nvPr>
            <p:ph type="title"/>
          </p:nvPr>
        </p:nvSpPr>
        <p:spPr>
          <a:xfrm>
            <a:off x="311700" y="172900"/>
            <a:ext cx="8520600" cy="561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000000"/>
                </a:solidFill>
                <a:highlight>
                  <a:srgbClr val="FFFFFF"/>
                </a:highlight>
              </a:rPr>
              <a:t>Upper confidence bound (UCB)</a:t>
            </a:r>
            <a:endParaRPr b="1" sz="1800">
              <a:solidFill>
                <a:srgbClr val="000000"/>
              </a:solidFill>
              <a:highlight>
                <a:srgbClr val="FFFFFF"/>
              </a:highlight>
            </a:endParaRPr>
          </a:p>
          <a:p>
            <a:pPr indent="0" lvl="0" marL="0" rtl="0" algn="l">
              <a:spcBef>
                <a:spcPts val="1200"/>
              </a:spcBef>
              <a:spcAft>
                <a:spcPts val="0"/>
              </a:spcAft>
              <a:buNone/>
            </a:pPr>
            <a:r>
              <a:t/>
            </a:r>
            <a:endParaRPr/>
          </a:p>
        </p:txBody>
      </p:sp>
      <p:sp>
        <p:nvSpPr>
          <p:cNvPr id="382" name="Google Shape;382;p52"/>
          <p:cNvSpPr txBox="1"/>
          <p:nvPr>
            <p:ph idx="1" type="body"/>
          </p:nvPr>
        </p:nvSpPr>
        <p:spPr>
          <a:xfrm>
            <a:off x="311700" y="734800"/>
            <a:ext cx="8520600" cy="4408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000000"/>
                </a:solidFill>
                <a:highlight>
                  <a:srgbClr val="FFFFFF"/>
                </a:highlight>
              </a:rPr>
              <a:t>                  Pick each node with probability proportional to:</a:t>
            </a:r>
            <a:endParaRPr sz="1400">
              <a:solidFill>
                <a:srgbClr val="000000"/>
              </a:solidFill>
              <a:highlight>
                <a:srgbClr val="FFFFFF"/>
              </a:highlight>
            </a:endParaRPr>
          </a:p>
          <a:p>
            <a:pPr indent="0" lvl="0" marL="0" rtl="0" algn="l">
              <a:spcBef>
                <a:spcPts val="1200"/>
              </a:spcBef>
              <a:spcAft>
                <a:spcPts val="0"/>
              </a:spcAft>
              <a:buNone/>
            </a:pPr>
            <a:r>
              <a:t/>
            </a:r>
            <a:endParaRPr sz="1400">
              <a:solidFill>
                <a:srgbClr val="000000"/>
              </a:solidFill>
              <a:highlight>
                <a:srgbClr val="FFFFFF"/>
              </a:highlight>
            </a:endParaRPr>
          </a:p>
          <a:p>
            <a:pPr indent="0" lvl="0" marL="0" rtl="0" algn="l">
              <a:spcBef>
                <a:spcPts val="1200"/>
              </a:spcBef>
              <a:spcAft>
                <a:spcPts val="0"/>
              </a:spcAft>
              <a:buNone/>
            </a:pPr>
            <a:r>
              <a:t/>
            </a:r>
            <a:endParaRPr sz="1400">
              <a:solidFill>
                <a:srgbClr val="000000"/>
              </a:solidFill>
              <a:highlight>
                <a:srgbClr val="FFFFFF"/>
              </a:highlight>
            </a:endParaRPr>
          </a:p>
          <a:p>
            <a:pPr indent="0" lvl="0" marL="0" rtl="0" algn="l">
              <a:spcBef>
                <a:spcPts val="1200"/>
              </a:spcBef>
              <a:spcAft>
                <a:spcPts val="0"/>
              </a:spcAft>
              <a:buNone/>
            </a:pPr>
            <a:r>
              <a:t/>
            </a:r>
            <a:endParaRPr sz="1400">
              <a:solidFill>
                <a:srgbClr val="000000"/>
              </a:solidFill>
              <a:highlight>
                <a:srgbClr val="FFFFFF"/>
              </a:highlight>
            </a:endParaRPr>
          </a:p>
          <a:p>
            <a:pPr indent="0" lvl="0" marL="0" rtl="0" algn="l">
              <a:spcBef>
                <a:spcPts val="1200"/>
              </a:spcBef>
              <a:spcAft>
                <a:spcPts val="0"/>
              </a:spcAft>
              <a:buNone/>
            </a:pPr>
            <a:r>
              <a:t/>
            </a:r>
            <a:endParaRPr sz="1400">
              <a:solidFill>
                <a:srgbClr val="000000"/>
              </a:solidFill>
              <a:highlight>
                <a:srgbClr val="FFFFFF"/>
              </a:highlight>
            </a:endParaRPr>
          </a:p>
          <a:p>
            <a:pPr indent="0" lvl="0" marL="0" rtl="0" algn="l">
              <a:spcBef>
                <a:spcPts val="1200"/>
              </a:spcBef>
              <a:spcAft>
                <a:spcPts val="0"/>
              </a:spcAft>
              <a:buClr>
                <a:schemeClr val="dk1"/>
              </a:buClr>
              <a:buSzPts val="1100"/>
              <a:buFont typeface="Arial"/>
              <a:buNone/>
            </a:pPr>
            <a:r>
              <a:t/>
            </a:r>
            <a:endParaRPr sz="1400">
              <a:solidFill>
                <a:srgbClr val="000000"/>
              </a:solidFill>
              <a:highlight>
                <a:srgbClr val="FFFFFF"/>
              </a:highlight>
            </a:endParaRPr>
          </a:p>
          <a:p>
            <a:pPr indent="-228600" lvl="0" marL="457200" rtl="0" algn="l">
              <a:spcBef>
                <a:spcPts val="1200"/>
              </a:spcBef>
              <a:spcAft>
                <a:spcPts val="0"/>
              </a:spcAft>
              <a:buClr>
                <a:srgbClr val="000000"/>
              </a:buClr>
              <a:buSzPts val="1400"/>
              <a:buNone/>
            </a:pPr>
            <a:r>
              <a:t/>
            </a:r>
            <a:endParaRPr sz="1400">
              <a:solidFill>
                <a:srgbClr val="000000"/>
              </a:solidFill>
              <a:highlight>
                <a:srgbClr val="FFFFFF"/>
              </a:highlight>
            </a:endParaRPr>
          </a:p>
          <a:p>
            <a:pPr indent="-228600" lvl="0" marL="457200" rtl="0" algn="l">
              <a:spcBef>
                <a:spcPts val="0"/>
              </a:spcBef>
              <a:spcAft>
                <a:spcPts val="0"/>
              </a:spcAft>
              <a:buClr>
                <a:srgbClr val="000000"/>
              </a:buClr>
              <a:buSzPts val="1400"/>
              <a:buNone/>
            </a:pPr>
            <a:r>
              <a:t/>
            </a:r>
            <a:endParaRPr sz="1400">
              <a:solidFill>
                <a:srgbClr val="000000"/>
              </a:solidFill>
              <a:highlight>
                <a:srgbClr val="FFFFFF"/>
              </a:highlight>
            </a:endParaRPr>
          </a:p>
          <a:p>
            <a:pPr indent="0" lvl="0" marL="0" rtl="0" algn="l">
              <a:spcBef>
                <a:spcPts val="1200"/>
              </a:spcBef>
              <a:spcAft>
                <a:spcPts val="0"/>
              </a:spcAft>
              <a:buNone/>
            </a:pPr>
            <a:r>
              <a:rPr lang="en" sz="1400">
                <a:solidFill>
                  <a:srgbClr val="000000"/>
                </a:solidFill>
                <a:highlight>
                  <a:srgbClr val="FFFFFF"/>
                </a:highlight>
              </a:rPr>
              <a:t>●  probability is decreasing in the number of visits (explore)</a:t>
            </a:r>
            <a:endParaRPr sz="1400">
              <a:solidFill>
                <a:srgbClr val="000000"/>
              </a:solidFill>
              <a:highlight>
                <a:srgbClr val="FFFFFF"/>
              </a:highlight>
            </a:endParaRPr>
          </a:p>
          <a:p>
            <a:pPr indent="0" lvl="0" marL="0" rtl="0" algn="l">
              <a:spcBef>
                <a:spcPts val="1200"/>
              </a:spcBef>
              <a:spcAft>
                <a:spcPts val="0"/>
              </a:spcAft>
              <a:buNone/>
            </a:pPr>
            <a:r>
              <a:rPr lang="en" sz="1400">
                <a:solidFill>
                  <a:srgbClr val="000000"/>
                </a:solidFill>
                <a:highlight>
                  <a:srgbClr val="FFFFFF"/>
                </a:highlight>
              </a:rPr>
              <a:t>●  probability is increasing in a node’s value (exploit)</a:t>
            </a:r>
            <a:endParaRPr sz="1400">
              <a:solidFill>
                <a:srgbClr val="000000"/>
              </a:solidFill>
              <a:highlight>
                <a:srgbClr val="FFFFFF"/>
              </a:highlight>
            </a:endParaRPr>
          </a:p>
          <a:p>
            <a:pPr indent="0" lvl="0" marL="0" rtl="0" algn="l">
              <a:spcBef>
                <a:spcPts val="1200"/>
              </a:spcBef>
              <a:spcAft>
                <a:spcPts val="0"/>
              </a:spcAft>
              <a:buNone/>
            </a:pPr>
            <a:r>
              <a:rPr lang="en" sz="1400">
                <a:solidFill>
                  <a:srgbClr val="000000"/>
                </a:solidFill>
                <a:highlight>
                  <a:srgbClr val="FFFFFF"/>
                </a:highlight>
              </a:rPr>
              <a:t>●  always tries every option once</a:t>
            </a:r>
            <a:endParaRPr sz="1400">
              <a:solidFill>
                <a:srgbClr val="000000"/>
              </a:solidFill>
              <a:highlight>
                <a:srgbClr val="FFFFFF"/>
              </a:highlight>
            </a:endParaRPr>
          </a:p>
          <a:p>
            <a:pPr indent="0" lvl="0" marL="0" rtl="0" algn="l">
              <a:spcBef>
                <a:spcPts val="1200"/>
              </a:spcBef>
              <a:spcAft>
                <a:spcPts val="1600"/>
              </a:spcAft>
              <a:buNone/>
            </a:pPr>
            <a:r>
              <a:t/>
            </a:r>
            <a:endParaRPr/>
          </a:p>
        </p:txBody>
      </p:sp>
      <p:pic>
        <p:nvPicPr>
          <p:cNvPr id="383" name="Google Shape;383;p52"/>
          <p:cNvPicPr preferRelativeResize="0"/>
          <p:nvPr/>
        </p:nvPicPr>
        <p:blipFill>
          <a:blip r:embed="rId3">
            <a:alphaModFix/>
          </a:blip>
          <a:stretch>
            <a:fillRect/>
          </a:stretch>
        </p:blipFill>
        <p:spPr>
          <a:xfrm>
            <a:off x="311700" y="1362652"/>
            <a:ext cx="7959699" cy="2150125"/>
          </a:xfrm>
          <a:prstGeom prst="rect">
            <a:avLst/>
          </a:prstGeom>
          <a:noFill/>
          <a:ln>
            <a:noFill/>
          </a:ln>
        </p:spPr>
      </p:pic>
      <p:pic>
        <p:nvPicPr>
          <p:cNvPr id="384" name="Google Shape;384;p52"/>
          <p:cNvPicPr preferRelativeResize="0"/>
          <p:nvPr/>
        </p:nvPicPr>
        <p:blipFill>
          <a:blip r:embed="rId4">
            <a:alphaModFix/>
          </a:blip>
          <a:stretch>
            <a:fillRect/>
          </a:stretch>
        </p:blipFill>
        <p:spPr>
          <a:xfrm flipH="1">
            <a:off x="76972" y="1737775"/>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1000"/>
                                        <p:tgtEl>
                                          <p:spTgt spid="3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88" name="Shape 388"/>
        <p:cNvGrpSpPr/>
        <p:nvPr/>
      </p:nvGrpSpPr>
      <p:grpSpPr>
        <a:xfrm>
          <a:off x="0" y="0"/>
          <a:ext cx="0" cy="0"/>
          <a:chOff x="0" y="0"/>
          <a:chExt cx="0" cy="0"/>
        </a:xfrm>
      </p:grpSpPr>
      <p:sp>
        <p:nvSpPr>
          <p:cNvPr id="389" name="Google Shape;389;p53"/>
          <p:cNvSpPr txBox="1"/>
          <p:nvPr>
            <p:ph type="title"/>
          </p:nvPr>
        </p:nvSpPr>
        <p:spPr>
          <a:xfrm>
            <a:off x="311700" y="19925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MCTS Pseudocode</a:t>
            </a:r>
            <a:endParaRPr b="1" sz="1800"/>
          </a:p>
        </p:txBody>
      </p:sp>
      <p:sp>
        <p:nvSpPr>
          <p:cNvPr id="390" name="Google Shape;390;p53"/>
          <p:cNvSpPr txBox="1"/>
          <p:nvPr>
            <p:ph idx="1" type="body"/>
          </p:nvPr>
        </p:nvSpPr>
        <p:spPr>
          <a:xfrm>
            <a:off x="311700" y="597725"/>
            <a:ext cx="8520600" cy="437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800"/>
              <a:t>                                                                                                                                       </a:t>
            </a:r>
            <a:endParaRPr sz="800"/>
          </a:p>
        </p:txBody>
      </p:sp>
      <p:pic>
        <p:nvPicPr>
          <p:cNvPr id="391" name="Google Shape;391;p53"/>
          <p:cNvPicPr preferRelativeResize="0"/>
          <p:nvPr/>
        </p:nvPicPr>
        <p:blipFill>
          <a:blip r:embed="rId3">
            <a:alphaModFix/>
          </a:blip>
          <a:stretch>
            <a:fillRect/>
          </a:stretch>
        </p:blipFill>
        <p:spPr>
          <a:xfrm>
            <a:off x="1382113" y="702762"/>
            <a:ext cx="3233274" cy="4163025"/>
          </a:xfrm>
          <a:prstGeom prst="rect">
            <a:avLst/>
          </a:prstGeom>
          <a:noFill/>
          <a:ln>
            <a:noFill/>
          </a:ln>
        </p:spPr>
      </p:pic>
      <p:pic>
        <p:nvPicPr>
          <p:cNvPr id="392" name="Google Shape;392;p53"/>
          <p:cNvPicPr preferRelativeResize="0"/>
          <p:nvPr/>
        </p:nvPicPr>
        <p:blipFill>
          <a:blip r:embed="rId4">
            <a:alphaModFix/>
          </a:blip>
          <a:stretch>
            <a:fillRect/>
          </a:stretch>
        </p:blipFill>
        <p:spPr>
          <a:xfrm flipH="1">
            <a:off x="128822" y="1340125"/>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96" name="Shape 396"/>
        <p:cNvGrpSpPr/>
        <p:nvPr/>
      </p:nvGrpSpPr>
      <p:grpSpPr>
        <a:xfrm>
          <a:off x="0" y="0"/>
          <a:ext cx="0" cy="0"/>
          <a:chOff x="0" y="0"/>
          <a:chExt cx="0" cy="0"/>
        </a:xfrm>
      </p:grpSpPr>
      <p:sp>
        <p:nvSpPr>
          <p:cNvPr id="397" name="Google Shape;397;p54"/>
          <p:cNvSpPr txBox="1"/>
          <p:nvPr>
            <p:ph type="title"/>
          </p:nvPr>
        </p:nvSpPr>
        <p:spPr>
          <a:xfrm>
            <a:off x="311700" y="216125"/>
            <a:ext cx="8520600" cy="4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             </a:t>
            </a:r>
            <a:r>
              <a:rPr b="1" lang="en" sz="1800"/>
              <a:t>Examples</a:t>
            </a:r>
            <a:endParaRPr b="1" sz="1800"/>
          </a:p>
        </p:txBody>
      </p:sp>
      <p:sp>
        <p:nvSpPr>
          <p:cNvPr id="398" name="Google Shape;398;p54"/>
          <p:cNvSpPr/>
          <p:nvPr/>
        </p:nvSpPr>
        <p:spPr>
          <a:xfrm>
            <a:off x="4313625" y="2195725"/>
            <a:ext cx="1011300" cy="102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MCTS</a:t>
            </a:r>
            <a:endParaRPr/>
          </a:p>
        </p:txBody>
      </p:sp>
      <p:pic>
        <p:nvPicPr>
          <p:cNvPr id="399" name="Google Shape;399;p54"/>
          <p:cNvPicPr preferRelativeResize="0"/>
          <p:nvPr/>
        </p:nvPicPr>
        <p:blipFill>
          <a:blip r:embed="rId3">
            <a:alphaModFix/>
          </a:blip>
          <a:stretch>
            <a:fillRect/>
          </a:stretch>
        </p:blipFill>
        <p:spPr>
          <a:xfrm>
            <a:off x="5631900" y="925499"/>
            <a:ext cx="2982599" cy="1676600"/>
          </a:xfrm>
          <a:prstGeom prst="rect">
            <a:avLst/>
          </a:prstGeom>
          <a:noFill/>
          <a:ln>
            <a:noFill/>
          </a:ln>
        </p:spPr>
      </p:pic>
      <p:pic>
        <p:nvPicPr>
          <p:cNvPr id="400" name="Google Shape;400;p54"/>
          <p:cNvPicPr preferRelativeResize="0"/>
          <p:nvPr/>
        </p:nvPicPr>
        <p:blipFill>
          <a:blip r:embed="rId4">
            <a:alphaModFix/>
          </a:blip>
          <a:stretch>
            <a:fillRect/>
          </a:stretch>
        </p:blipFill>
        <p:spPr>
          <a:xfrm>
            <a:off x="1939130" y="648425"/>
            <a:ext cx="2197600" cy="1953675"/>
          </a:xfrm>
          <a:prstGeom prst="rect">
            <a:avLst/>
          </a:prstGeom>
          <a:noFill/>
          <a:ln>
            <a:noFill/>
          </a:ln>
        </p:spPr>
      </p:pic>
      <p:pic>
        <p:nvPicPr>
          <p:cNvPr id="401" name="Google Shape;401;p54"/>
          <p:cNvPicPr preferRelativeResize="0"/>
          <p:nvPr/>
        </p:nvPicPr>
        <p:blipFill>
          <a:blip r:embed="rId5">
            <a:alphaModFix/>
          </a:blip>
          <a:stretch>
            <a:fillRect/>
          </a:stretch>
        </p:blipFill>
        <p:spPr>
          <a:xfrm>
            <a:off x="3842475" y="3405950"/>
            <a:ext cx="2118300" cy="1625150"/>
          </a:xfrm>
          <a:prstGeom prst="rect">
            <a:avLst/>
          </a:prstGeom>
          <a:noFill/>
          <a:ln>
            <a:noFill/>
          </a:ln>
        </p:spPr>
      </p:pic>
      <p:pic>
        <p:nvPicPr>
          <p:cNvPr id="402" name="Google Shape;402;p54"/>
          <p:cNvPicPr preferRelativeResize="0"/>
          <p:nvPr/>
        </p:nvPicPr>
        <p:blipFill>
          <a:blip r:embed="rId6">
            <a:alphaModFix/>
          </a:blip>
          <a:stretch>
            <a:fillRect/>
          </a:stretch>
        </p:blipFill>
        <p:spPr>
          <a:xfrm flipH="1">
            <a:off x="102922" y="92550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1000"/>
                                        <p:tgtEl>
                                          <p:spTgt spid="400"/>
                                        </p:tgtEl>
                                        <p:attrNameLst>
                                          <p:attrName>ppt_w</p:attrName>
                                        </p:attrNameLst>
                                      </p:cBhvr>
                                      <p:tavLst>
                                        <p:tav fmla="" tm="0">
                                          <p:val>
                                            <p:strVal val="0"/>
                                          </p:val>
                                        </p:tav>
                                        <p:tav fmla="" tm="100000">
                                          <p:val>
                                            <p:strVal val="#ppt_w"/>
                                          </p:val>
                                        </p:tav>
                                      </p:tavLst>
                                    </p:anim>
                                    <p:anim calcmode="lin" valueType="num">
                                      <p:cBhvr additive="base">
                                        <p:cTn dur="1000"/>
                                        <p:tgtEl>
                                          <p:spTgt spid="40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1000"/>
                                        <p:tgtEl>
                                          <p:spTgt spid="399"/>
                                        </p:tgtEl>
                                        <p:attrNameLst>
                                          <p:attrName>ppt_w</p:attrName>
                                        </p:attrNameLst>
                                      </p:cBhvr>
                                      <p:tavLst>
                                        <p:tav fmla="" tm="0">
                                          <p:val>
                                            <p:strVal val="0"/>
                                          </p:val>
                                        </p:tav>
                                        <p:tav fmla="" tm="100000">
                                          <p:val>
                                            <p:strVal val="#ppt_w"/>
                                          </p:val>
                                        </p:tav>
                                      </p:tavLst>
                                    </p:anim>
                                    <p:anim calcmode="lin" valueType="num">
                                      <p:cBhvr additive="base">
                                        <p:cTn dur="1000"/>
                                        <p:tgtEl>
                                          <p:spTgt spid="39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1000"/>
                                        <p:tgtEl>
                                          <p:spTgt spid="401"/>
                                        </p:tgtEl>
                                        <p:attrNameLst>
                                          <p:attrName>ppt_w</p:attrName>
                                        </p:attrNameLst>
                                      </p:cBhvr>
                                      <p:tavLst>
                                        <p:tav fmla="" tm="0">
                                          <p:val>
                                            <p:strVal val="0"/>
                                          </p:val>
                                        </p:tav>
                                        <p:tav fmla="" tm="100000">
                                          <p:val>
                                            <p:strVal val="#ppt_w"/>
                                          </p:val>
                                        </p:tav>
                                      </p:tavLst>
                                    </p:anim>
                                    <p:anim calcmode="lin" valueType="num">
                                      <p:cBhvr additive="base">
                                        <p:cTn dur="1000"/>
                                        <p:tgtEl>
                                          <p:spTgt spid="40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406" name="Shape 406"/>
        <p:cNvGrpSpPr/>
        <p:nvPr/>
      </p:nvGrpSpPr>
      <p:grpSpPr>
        <a:xfrm>
          <a:off x="0" y="0"/>
          <a:ext cx="0" cy="0"/>
          <a:chOff x="0" y="0"/>
          <a:chExt cx="0" cy="0"/>
        </a:xfrm>
      </p:grpSpPr>
      <p:sp>
        <p:nvSpPr>
          <p:cNvPr id="407" name="Google Shape;407;p55"/>
          <p:cNvSpPr txBox="1"/>
          <p:nvPr>
            <p:ph type="title"/>
          </p:nvPr>
        </p:nvSpPr>
        <p:spPr>
          <a:xfrm>
            <a:off x="311700" y="132875"/>
            <a:ext cx="85206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                                           </a:t>
            </a:r>
            <a:r>
              <a:rPr b="1" lang="en" sz="1800"/>
              <a:t>Merits &amp; Demerits</a:t>
            </a:r>
            <a:endParaRPr b="1" sz="1800"/>
          </a:p>
        </p:txBody>
      </p:sp>
      <p:sp>
        <p:nvSpPr>
          <p:cNvPr id="408" name="Google Shape;408;p55"/>
          <p:cNvSpPr txBox="1"/>
          <p:nvPr>
            <p:ph idx="1" type="body"/>
          </p:nvPr>
        </p:nvSpPr>
        <p:spPr>
          <a:xfrm>
            <a:off x="311700" y="922800"/>
            <a:ext cx="8520600" cy="364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 sz="1400">
                <a:solidFill>
                  <a:srgbClr val="000000"/>
                </a:solidFill>
              </a:rPr>
              <a:t>Merits</a:t>
            </a:r>
            <a:r>
              <a:rPr lang="en" sz="1400">
                <a:solidFill>
                  <a:srgbClr val="000000"/>
                </a:solidFill>
              </a:rPr>
              <a:t>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Easy Implementation.</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Supports asymmetric tree expansion in any direction.</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Setting manual checkpoints is possible for later rollback.</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Operates effectively without any prior knowledge and has tendency to master its moves by random playouts.</a:t>
            </a:r>
            <a:endParaRPr sz="1400">
              <a:solidFill>
                <a:srgbClr val="000000"/>
              </a:solidFill>
            </a:endParaRPr>
          </a:p>
          <a:p>
            <a:pPr indent="0" lvl="0" marL="457200" rtl="0" algn="l">
              <a:spcBef>
                <a:spcPts val="1600"/>
              </a:spcBef>
              <a:spcAft>
                <a:spcPts val="0"/>
              </a:spcAft>
              <a:buNone/>
            </a:pPr>
            <a:r>
              <a:t/>
            </a:r>
            <a:endParaRPr sz="1400">
              <a:solidFill>
                <a:srgbClr val="000000"/>
              </a:solidFill>
            </a:endParaRPr>
          </a:p>
          <a:p>
            <a:pPr indent="-317500" lvl="0" marL="457200" rtl="0" algn="l">
              <a:spcBef>
                <a:spcPts val="1600"/>
              </a:spcBef>
              <a:spcAft>
                <a:spcPts val="0"/>
              </a:spcAft>
              <a:buClr>
                <a:srgbClr val="000000"/>
              </a:buClr>
              <a:buSzPts val="1400"/>
              <a:buChar char="●"/>
            </a:pPr>
            <a:r>
              <a:rPr b="1" lang="en" sz="1400">
                <a:solidFill>
                  <a:srgbClr val="000000"/>
                </a:solidFill>
              </a:rPr>
              <a:t>Demerits</a:t>
            </a:r>
            <a:endParaRPr b="1"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A memory exhaustive algorithm.(consumes large amount of memory)</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Less reliable in turn-based games with vast amount of combination.</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Execution time is more.</a:t>
            </a:r>
            <a:endParaRPr sz="1400">
              <a:solidFill>
                <a:srgbClr val="000000"/>
              </a:solidFill>
            </a:endParaRPr>
          </a:p>
        </p:txBody>
      </p:sp>
      <p:pic>
        <p:nvPicPr>
          <p:cNvPr id="409" name="Google Shape;409;p55"/>
          <p:cNvPicPr preferRelativeResize="0"/>
          <p:nvPr/>
        </p:nvPicPr>
        <p:blipFill>
          <a:blip r:embed="rId3">
            <a:alphaModFix/>
          </a:blip>
          <a:stretch>
            <a:fillRect/>
          </a:stretch>
        </p:blipFill>
        <p:spPr>
          <a:xfrm flipH="1">
            <a:off x="94247" y="173100"/>
            <a:ext cx="838043" cy="898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413" name="Shape 413"/>
        <p:cNvGrpSpPr/>
        <p:nvPr/>
      </p:nvGrpSpPr>
      <p:grpSpPr>
        <a:xfrm>
          <a:off x="0" y="0"/>
          <a:ext cx="0" cy="0"/>
          <a:chOff x="0" y="0"/>
          <a:chExt cx="0" cy="0"/>
        </a:xfrm>
      </p:grpSpPr>
      <p:sp>
        <p:nvSpPr>
          <p:cNvPr id="414" name="Google Shape;414;p56"/>
          <p:cNvSpPr txBox="1"/>
          <p:nvPr>
            <p:ph type="title"/>
          </p:nvPr>
        </p:nvSpPr>
        <p:spPr>
          <a:xfrm>
            <a:off x="311700" y="174225"/>
            <a:ext cx="8520600" cy="3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           Let’s delve into</a:t>
            </a:r>
            <a:r>
              <a:rPr b="1" lang="en" sz="1800"/>
              <a:t> AI </a:t>
            </a:r>
            <a:endParaRPr b="1" sz="1800"/>
          </a:p>
        </p:txBody>
      </p:sp>
      <p:sp>
        <p:nvSpPr>
          <p:cNvPr id="415" name="Google Shape;415;p56"/>
          <p:cNvSpPr txBox="1"/>
          <p:nvPr>
            <p:ph idx="1" type="body"/>
          </p:nvPr>
        </p:nvSpPr>
        <p:spPr>
          <a:xfrm>
            <a:off x="311700" y="630500"/>
            <a:ext cx="8520600" cy="430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 sz="1400">
                <a:solidFill>
                  <a:srgbClr val="000000"/>
                </a:solidFill>
              </a:rPr>
              <a:t>Assembly</a:t>
            </a:r>
            <a:r>
              <a:rPr lang="en" sz="1400">
                <a:solidFill>
                  <a:srgbClr val="000000"/>
                </a:solidFill>
              </a:rPr>
              <a:t> - </a:t>
            </a:r>
            <a:r>
              <a:rPr lang="en" sz="1000">
                <a:solidFill>
                  <a:srgbClr val="222222"/>
                </a:solidFill>
                <a:highlight>
                  <a:srgbClr val="FFFFFF"/>
                </a:highlight>
              </a:rPr>
              <a:t>AI is a highly useful tool in robotic assembly applications. When combined with advanced vision systems, AI can help with real-time course correction, which is particularly useful in complex manufacturing sectors like aerospace.</a:t>
            </a:r>
            <a:endParaRPr sz="1000">
              <a:solidFill>
                <a:srgbClr val="222222"/>
              </a:solidFill>
              <a:highlight>
                <a:srgbClr val="FFFFFF"/>
              </a:highlight>
            </a:endParaRPr>
          </a:p>
          <a:p>
            <a:pPr indent="0" lvl="0" marL="457200" rtl="0" algn="l">
              <a:spcBef>
                <a:spcPts val="1600"/>
              </a:spcBef>
              <a:spcAft>
                <a:spcPts val="0"/>
              </a:spcAft>
              <a:buNone/>
            </a:pPr>
            <a:r>
              <a:t/>
            </a:r>
            <a:endParaRPr sz="1000">
              <a:solidFill>
                <a:srgbClr val="222222"/>
              </a:solidFill>
              <a:highlight>
                <a:srgbClr val="FFFFFF"/>
              </a:highlight>
            </a:endParaRPr>
          </a:p>
          <a:p>
            <a:pPr indent="-317500" lvl="0" marL="457200" rtl="0" algn="l">
              <a:spcBef>
                <a:spcPts val="1600"/>
              </a:spcBef>
              <a:spcAft>
                <a:spcPts val="0"/>
              </a:spcAft>
              <a:buClr>
                <a:srgbClr val="000000"/>
              </a:buClr>
              <a:buSzPts val="1400"/>
              <a:buChar char="●"/>
            </a:pPr>
            <a:r>
              <a:rPr b="1" lang="en" sz="1400">
                <a:solidFill>
                  <a:srgbClr val="000000"/>
                </a:solidFill>
              </a:rPr>
              <a:t>Packaging</a:t>
            </a:r>
            <a:r>
              <a:rPr lang="en" sz="1400">
                <a:solidFill>
                  <a:srgbClr val="000000"/>
                </a:solidFill>
              </a:rPr>
              <a:t> - </a:t>
            </a:r>
            <a:r>
              <a:rPr lang="en" sz="1050">
                <a:solidFill>
                  <a:srgbClr val="222222"/>
                </a:solidFill>
                <a:highlight>
                  <a:srgbClr val="FFFFFF"/>
                </a:highlight>
              </a:rPr>
              <a:t>Robotic packaging uses forms of AI frequently for quicker, lower cost and more accurate packaging.</a:t>
            </a:r>
            <a:endParaRPr sz="1050">
              <a:solidFill>
                <a:srgbClr val="222222"/>
              </a:solidFill>
              <a:highlight>
                <a:srgbClr val="FFFFFF"/>
              </a:highlight>
            </a:endParaRPr>
          </a:p>
          <a:p>
            <a:pPr indent="0" lvl="0" marL="0" rtl="0" algn="l">
              <a:spcBef>
                <a:spcPts val="1600"/>
              </a:spcBef>
              <a:spcAft>
                <a:spcPts val="0"/>
              </a:spcAft>
              <a:buNone/>
            </a:pPr>
            <a:r>
              <a:t/>
            </a:r>
            <a:endParaRPr sz="1050">
              <a:solidFill>
                <a:srgbClr val="222222"/>
              </a:solidFill>
              <a:highlight>
                <a:srgbClr val="FFFFFF"/>
              </a:highlight>
            </a:endParaRPr>
          </a:p>
          <a:p>
            <a:pPr indent="-317500" lvl="0" marL="457200" rtl="0" algn="l">
              <a:spcBef>
                <a:spcPts val="1600"/>
              </a:spcBef>
              <a:spcAft>
                <a:spcPts val="0"/>
              </a:spcAft>
              <a:buClr>
                <a:srgbClr val="000000"/>
              </a:buClr>
              <a:buSzPts val="1400"/>
              <a:buChar char="●"/>
            </a:pPr>
            <a:r>
              <a:rPr b="1" lang="en" sz="1400">
                <a:solidFill>
                  <a:srgbClr val="000000"/>
                </a:solidFill>
              </a:rPr>
              <a:t>Customer service</a:t>
            </a:r>
            <a:r>
              <a:rPr lang="en" sz="1400">
                <a:solidFill>
                  <a:srgbClr val="000000"/>
                </a:solidFill>
              </a:rPr>
              <a:t> - </a:t>
            </a:r>
            <a:r>
              <a:rPr lang="en" sz="1050">
                <a:solidFill>
                  <a:srgbClr val="222222"/>
                </a:solidFill>
                <a:highlight>
                  <a:srgbClr val="FFFFFF"/>
                </a:highlight>
              </a:rPr>
              <a:t>Robots are now being used in a customer service capacity in retail stores and hotels around the world.</a:t>
            </a:r>
            <a:endParaRPr sz="1050">
              <a:solidFill>
                <a:srgbClr val="222222"/>
              </a:solidFill>
              <a:highlight>
                <a:srgbClr val="FFFFFF"/>
              </a:highlight>
            </a:endParaRPr>
          </a:p>
          <a:p>
            <a:pPr indent="0" lvl="0" marL="0" rtl="0" algn="l">
              <a:spcBef>
                <a:spcPts val="1600"/>
              </a:spcBef>
              <a:spcAft>
                <a:spcPts val="0"/>
              </a:spcAft>
              <a:buNone/>
            </a:pPr>
            <a:r>
              <a:t/>
            </a:r>
            <a:endParaRPr sz="1050">
              <a:solidFill>
                <a:srgbClr val="222222"/>
              </a:solidFill>
              <a:highlight>
                <a:srgbClr val="FFFFFF"/>
              </a:highlight>
            </a:endParaRPr>
          </a:p>
          <a:p>
            <a:pPr indent="-317500" lvl="0" marL="457200" rtl="0" algn="l">
              <a:spcBef>
                <a:spcPts val="1600"/>
              </a:spcBef>
              <a:spcAft>
                <a:spcPts val="0"/>
              </a:spcAft>
              <a:buClr>
                <a:srgbClr val="000000"/>
              </a:buClr>
              <a:buSzPts val="1400"/>
              <a:buChar char="●"/>
            </a:pPr>
            <a:r>
              <a:rPr b="1" lang="en" sz="1400">
                <a:solidFill>
                  <a:srgbClr val="000000"/>
                </a:solidFill>
              </a:rPr>
              <a:t>Open source robotics</a:t>
            </a:r>
            <a:r>
              <a:rPr lang="en" sz="1400">
                <a:solidFill>
                  <a:srgbClr val="000000"/>
                </a:solidFill>
              </a:rPr>
              <a:t> - </a:t>
            </a:r>
            <a:r>
              <a:rPr lang="en" sz="1050">
                <a:solidFill>
                  <a:srgbClr val="222222"/>
                </a:solidFill>
                <a:highlight>
                  <a:srgbClr val="FFFFFF"/>
                </a:highlight>
              </a:rPr>
              <a:t>A handful of robotic systems are now being sold as open source systems with AI capability. </a:t>
            </a:r>
            <a:endParaRPr sz="1400">
              <a:solidFill>
                <a:srgbClr val="000000"/>
              </a:solidFill>
            </a:endParaRPr>
          </a:p>
        </p:txBody>
      </p:sp>
      <p:pic>
        <p:nvPicPr>
          <p:cNvPr id="416" name="Google Shape;416;p56"/>
          <p:cNvPicPr preferRelativeResize="0"/>
          <p:nvPr/>
        </p:nvPicPr>
        <p:blipFill>
          <a:blip r:embed="rId3">
            <a:alphaModFix/>
          </a:blip>
          <a:stretch>
            <a:fillRect/>
          </a:stretch>
        </p:blipFill>
        <p:spPr>
          <a:xfrm flipH="1">
            <a:off x="59672" y="0"/>
            <a:ext cx="838043" cy="898800"/>
          </a:xfrm>
          <a:prstGeom prst="rect">
            <a:avLst/>
          </a:prstGeom>
          <a:noFill/>
          <a:ln>
            <a:noFill/>
          </a:ln>
        </p:spPr>
      </p:pic>
      <p:pic>
        <p:nvPicPr>
          <p:cNvPr id="417" name="Google Shape;417;p56"/>
          <p:cNvPicPr preferRelativeResize="0"/>
          <p:nvPr/>
        </p:nvPicPr>
        <p:blipFill>
          <a:blip r:embed="rId4">
            <a:alphaModFix/>
          </a:blip>
          <a:stretch>
            <a:fillRect/>
          </a:stretch>
        </p:blipFill>
        <p:spPr>
          <a:xfrm>
            <a:off x="492700" y="3893275"/>
            <a:ext cx="1761576" cy="990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421" name="Shape 421"/>
        <p:cNvGrpSpPr/>
        <p:nvPr/>
      </p:nvGrpSpPr>
      <p:grpSpPr>
        <a:xfrm>
          <a:off x="0" y="0"/>
          <a:ext cx="0" cy="0"/>
          <a:chOff x="0" y="0"/>
          <a:chExt cx="0" cy="0"/>
        </a:xfrm>
      </p:grpSpPr>
      <p:sp>
        <p:nvSpPr>
          <p:cNvPr id="422" name="Google Shape;422;p57"/>
          <p:cNvSpPr txBox="1"/>
          <p:nvPr>
            <p:ph type="title"/>
          </p:nvPr>
        </p:nvSpPr>
        <p:spPr>
          <a:xfrm>
            <a:off x="311700" y="216125"/>
            <a:ext cx="85206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             </a:t>
            </a:r>
            <a:r>
              <a:rPr b="1" lang="en" sz="1800"/>
              <a:t>Examples</a:t>
            </a:r>
            <a:endParaRPr b="1" sz="1800"/>
          </a:p>
        </p:txBody>
      </p:sp>
      <p:pic>
        <p:nvPicPr>
          <p:cNvPr id="423" name="Google Shape;423;p57"/>
          <p:cNvPicPr preferRelativeResize="0"/>
          <p:nvPr/>
        </p:nvPicPr>
        <p:blipFill>
          <a:blip r:embed="rId3">
            <a:alphaModFix/>
          </a:blip>
          <a:stretch>
            <a:fillRect/>
          </a:stretch>
        </p:blipFill>
        <p:spPr>
          <a:xfrm>
            <a:off x="440225" y="855800"/>
            <a:ext cx="2692774" cy="1515525"/>
          </a:xfrm>
          <a:prstGeom prst="rect">
            <a:avLst/>
          </a:prstGeom>
          <a:noFill/>
          <a:ln>
            <a:noFill/>
          </a:ln>
        </p:spPr>
      </p:pic>
      <p:pic>
        <p:nvPicPr>
          <p:cNvPr id="424" name="Google Shape;424;p57"/>
          <p:cNvPicPr preferRelativeResize="0"/>
          <p:nvPr/>
        </p:nvPicPr>
        <p:blipFill>
          <a:blip r:embed="rId4">
            <a:alphaModFix/>
          </a:blip>
          <a:stretch>
            <a:fillRect/>
          </a:stretch>
        </p:blipFill>
        <p:spPr>
          <a:xfrm>
            <a:off x="3954176" y="691626"/>
            <a:ext cx="3446476" cy="1970949"/>
          </a:xfrm>
          <a:prstGeom prst="rect">
            <a:avLst/>
          </a:prstGeom>
          <a:noFill/>
          <a:ln>
            <a:noFill/>
          </a:ln>
        </p:spPr>
      </p:pic>
      <p:pic>
        <p:nvPicPr>
          <p:cNvPr id="425" name="Google Shape;425;p57"/>
          <p:cNvPicPr preferRelativeResize="0"/>
          <p:nvPr/>
        </p:nvPicPr>
        <p:blipFill>
          <a:blip r:embed="rId5">
            <a:alphaModFix/>
          </a:blip>
          <a:stretch>
            <a:fillRect/>
          </a:stretch>
        </p:blipFill>
        <p:spPr>
          <a:xfrm>
            <a:off x="488475" y="2662575"/>
            <a:ext cx="3339675" cy="2112125"/>
          </a:xfrm>
          <a:prstGeom prst="rect">
            <a:avLst/>
          </a:prstGeom>
          <a:noFill/>
          <a:ln>
            <a:noFill/>
          </a:ln>
        </p:spPr>
      </p:pic>
      <p:pic>
        <p:nvPicPr>
          <p:cNvPr id="426" name="Google Shape;426;p57"/>
          <p:cNvPicPr preferRelativeResize="0"/>
          <p:nvPr/>
        </p:nvPicPr>
        <p:blipFill>
          <a:blip r:embed="rId6">
            <a:alphaModFix/>
          </a:blip>
          <a:stretch>
            <a:fillRect/>
          </a:stretch>
        </p:blipFill>
        <p:spPr>
          <a:xfrm>
            <a:off x="4671363" y="2847088"/>
            <a:ext cx="2619375" cy="1743075"/>
          </a:xfrm>
          <a:prstGeom prst="rect">
            <a:avLst/>
          </a:prstGeom>
          <a:noFill/>
          <a:ln>
            <a:noFill/>
          </a:ln>
        </p:spPr>
      </p:pic>
      <p:pic>
        <p:nvPicPr>
          <p:cNvPr id="427" name="Google Shape;427;p57"/>
          <p:cNvPicPr preferRelativeResize="0"/>
          <p:nvPr/>
        </p:nvPicPr>
        <p:blipFill>
          <a:blip r:embed="rId7">
            <a:alphaModFix/>
          </a:blip>
          <a:stretch>
            <a:fillRect/>
          </a:stretch>
        </p:blipFill>
        <p:spPr>
          <a:xfrm flipH="1">
            <a:off x="102897" y="86675"/>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431" name="Shape 431"/>
        <p:cNvGrpSpPr/>
        <p:nvPr/>
      </p:nvGrpSpPr>
      <p:grpSpPr>
        <a:xfrm>
          <a:off x="0" y="0"/>
          <a:ext cx="0" cy="0"/>
          <a:chOff x="0" y="0"/>
          <a:chExt cx="0" cy="0"/>
        </a:xfrm>
      </p:grpSpPr>
      <p:sp>
        <p:nvSpPr>
          <p:cNvPr id="432" name="Google Shape;432;p58"/>
          <p:cNvSpPr txBox="1"/>
          <p:nvPr>
            <p:ph type="title"/>
          </p:nvPr>
        </p:nvSpPr>
        <p:spPr>
          <a:xfrm>
            <a:off x="311700" y="242050"/>
            <a:ext cx="85206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              </a:t>
            </a:r>
            <a:r>
              <a:rPr b="1" lang="en" sz="1800"/>
              <a:t>Machine learning at glance</a:t>
            </a:r>
            <a:endParaRPr b="1" sz="1800"/>
          </a:p>
        </p:txBody>
      </p:sp>
      <p:sp>
        <p:nvSpPr>
          <p:cNvPr id="433" name="Google Shape;433;p58"/>
          <p:cNvSpPr txBox="1"/>
          <p:nvPr>
            <p:ph idx="1" type="body"/>
          </p:nvPr>
        </p:nvSpPr>
        <p:spPr>
          <a:xfrm>
            <a:off x="311700" y="656950"/>
            <a:ext cx="8520600" cy="426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Generative adversarial networks…. [</a:t>
            </a:r>
            <a:r>
              <a:rPr b="1" lang="en" u="sng">
                <a:solidFill>
                  <a:schemeClr val="hlink"/>
                </a:solidFill>
                <a:hlinkClick r:id="rId3"/>
              </a:rPr>
              <a:t>paper</a:t>
            </a:r>
            <a:r>
              <a:rPr b="1" lang="en"/>
              <a:t>]</a:t>
            </a:r>
            <a:endParaRPr b="1"/>
          </a:p>
          <a:p>
            <a:pPr indent="-342900" lvl="0" marL="457200" rtl="0" algn="l">
              <a:spcBef>
                <a:spcPts val="0"/>
              </a:spcBef>
              <a:spcAft>
                <a:spcPts val="0"/>
              </a:spcAft>
              <a:buSzPts val="1800"/>
              <a:buChar char="●"/>
            </a:pPr>
            <a:r>
              <a:rPr b="1" lang="en"/>
              <a:t>Reinforcement Learning….[</a:t>
            </a:r>
            <a:r>
              <a:rPr b="1" lang="en" u="sng">
                <a:solidFill>
                  <a:schemeClr val="hlink"/>
                </a:solidFill>
                <a:hlinkClick r:id="rId4"/>
              </a:rPr>
              <a:t>paper 1]</a:t>
            </a:r>
            <a:r>
              <a:rPr b="1" lang="en"/>
              <a:t> [</a:t>
            </a:r>
            <a:r>
              <a:rPr b="1" lang="en" u="sng">
                <a:solidFill>
                  <a:schemeClr val="hlink"/>
                </a:solidFill>
                <a:hlinkClick r:id="rId5"/>
              </a:rPr>
              <a:t>paper 2</a:t>
            </a:r>
            <a:r>
              <a:rPr b="1" lang="en"/>
              <a:t>]</a:t>
            </a:r>
            <a:endParaRPr b="1"/>
          </a:p>
          <a:p>
            <a:pPr indent="-342900" lvl="0" marL="457200" rtl="0" algn="l">
              <a:spcBef>
                <a:spcPts val="0"/>
              </a:spcBef>
              <a:spcAft>
                <a:spcPts val="0"/>
              </a:spcAft>
              <a:buSzPts val="1800"/>
              <a:buChar char="●"/>
            </a:pPr>
            <a:r>
              <a:rPr b="1" lang="en"/>
              <a:t>Behaviour Tree </a:t>
            </a:r>
            <a:r>
              <a:rPr b="1" lang="en" u="sng">
                <a:solidFill>
                  <a:schemeClr val="hlink"/>
                </a:solidFill>
                <a:hlinkClick r:id="rId6"/>
              </a:rPr>
              <a:t>[paper]</a:t>
            </a:r>
            <a:endParaRPr b="1"/>
          </a:p>
          <a:p>
            <a:pPr indent="0" lvl="0" marL="457200" rtl="0" algn="l">
              <a:spcBef>
                <a:spcPts val="1600"/>
              </a:spcBef>
              <a:spcAft>
                <a:spcPts val="0"/>
              </a:spcAft>
              <a:buNone/>
            </a:pPr>
            <a:r>
              <a:t/>
            </a:r>
            <a:endParaRPr b="1"/>
          </a:p>
          <a:p>
            <a:pPr indent="0" lvl="0" marL="457200" rtl="0" algn="l">
              <a:spcBef>
                <a:spcPts val="1600"/>
              </a:spcBef>
              <a:spcAft>
                <a:spcPts val="0"/>
              </a:spcAft>
              <a:buNone/>
            </a:pPr>
            <a:r>
              <a:t/>
            </a:r>
            <a:endParaRPr b="1"/>
          </a:p>
          <a:p>
            <a:pPr indent="0" lvl="0" marL="457200" rtl="0" algn="l">
              <a:spcBef>
                <a:spcPts val="1600"/>
              </a:spcBef>
              <a:spcAft>
                <a:spcPts val="1600"/>
              </a:spcAft>
              <a:buNone/>
            </a:pPr>
            <a:r>
              <a:t/>
            </a:r>
            <a:endParaRPr b="1"/>
          </a:p>
        </p:txBody>
      </p:sp>
      <p:pic>
        <p:nvPicPr>
          <p:cNvPr id="434" name="Google Shape;434;p58"/>
          <p:cNvPicPr preferRelativeResize="0"/>
          <p:nvPr/>
        </p:nvPicPr>
        <p:blipFill>
          <a:blip r:embed="rId7">
            <a:alphaModFix/>
          </a:blip>
          <a:stretch>
            <a:fillRect/>
          </a:stretch>
        </p:blipFill>
        <p:spPr>
          <a:xfrm flipH="1">
            <a:off x="59672" y="100"/>
            <a:ext cx="838043" cy="898800"/>
          </a:xfrm>
          <a:prstGeom prst="rect">
            <a:avLst/>
          </a:prstGeom>
          <a:noFill/>
          <a:ln>
            <a:noFill/>
          </a:ln>
        </p:spPr>
      </p:pic>
      <p:pic>
        <p:nvPicPr>
          <p:cNvPr id="435" name="Google Shape;435;p58"/>
          <p:cNvPicPr preferRelativeResize="0"/>
          <p:nvPr/>
        </p:nvPicPr>
        <p:blipFill>
          <a:blip r:embed="rId8">
            <a:alphaModFix/>
          </a:blip>
          <a:stretch>
            <a:fillRect/>
          </a:stretch>
        </p:blipFill>
        <p:spPr>
          <a:xfrm>
            <a:off x="389500" y="1893175"/>
            <a:ext cx="3657576" cy="2057376"/>
          </a:xfrm>
          <a:prstGeom prst="rect">
            <a:avLst/>
          </a:prstGeom>
          <a:noFill/>
          <a:ln>
            <a:noFill/>
          </a:ln>
        </p:spPr>
      </p:pic>
      <p:pic>
        <p:nvPicPr>
          <p:cNvPr id="436" name="Google Shape;436;p58"/>
          <p:cNvPicPr preferRelativeResize="0"/>
          <p:nvPr/>
        </p:nvPicPr>
        <p:blipFill>
          <a:blip r:embed="rId9">
            <a:alphaModFix/>
          </a:blip>
          <a:stretch>
            <a:fillRect/>
          </a:stretch>
        </p:blipFill>
        <p:spPr>
          <a:xfrm>
            <a:off x="4639250" y="1893163"/>
            <a:ext cx="3657574" cy="2057389"/>
          </a:xfrm>
          <a:prstGeom prst="rect">
            <a:avLst/>
          </a:prstGeom>
          <a:noFill/>
          <a:ln>
            <a:noFill/>
          </a:ln>
        </p:spPr>
      </p:pic>
      <p:sp>
        <p:nvSpPr>
          <p:cNvPr id="437" name="Google Shape;437;p58"/>
          <p:cNvSpPr txBox="1"/>
          <p:nvPr/>
        </p:nvSpPr>
        <p:spPr>
          <a:xfrm>
            <a:off x="1313975" y="4123450"/>
            <a:ext cx="15993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bioshock</a:t>
            </a:r>
            <a:endParaRPr b="1"/>
          </a:p>
        </p:txBody>
      </p:sp>
      <p:sp>
        <p:nvSpPr>
          <p:cNvPr id="438" name="Google Shape;438;p58"/>
          <p:cNvSpPr txBox="1"/>
          <p:nvPr/>
        </p:nvSpPr>
        <p:spPr>
          <a:xfrm>
            <a:off x="6077100" y="4158025"/>
            <a:ext cx="1236300" cy="2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Halo 5</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442" name="Shape 442"/>
        <p:cNvGrpSpPr/>
        <p:nvPr/>
      </p:nvGrpSpPr>
      <p:grpSpPr>
        <a:xfrm>
          <a:off x="0" y="0"/>
          <a:ext cx="0" cy="0"/>
          <a:chOff x="0" y="0"/>
          <a:chExt cx="0" cy="0"/>
        </a:xfrm>
      </p:grpSpPr>
      <p:sp>
        <p:nvSpPr>
          <p:cNvPr id="443" name="Google Shape;44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              Some useful datasets</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4" name="Google Shape;444;p59"/>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Barcelona Robot lab </a:t>
            </a:r>
            <a:r>
              <a:rPr lang="en" sz="1400" u="sng">
                <a:solidFill>
                  <a:srgbClr val="000000"/>
                </a:solidFill>
                <a:hlinkClick r:id="rId3"/>
              </a:rPr>
              <a:t>dataset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Awesome Robotics </a:t>
            </a:r>
            <a:r>
              <a:rPr lang="en" sz="1400" u="sng">
                <a:solidFill>
                  <a:srgbClr val="000000"/>
                </a:solidFill>
                <a:hlinkClick r:id="rId4"/>
              </a:rPr>
              <a:t>datasets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Occupancy Map </a:t>
            </a:r>
            <a:r>
              <a:rPr lang="en" sz="1400" u="sng">
                <a:solidFill>
                  <a:srgbClr val="000000"/>
                </a:solidFill>
                <a:hlinkClick r:id="rId5"/>
              </a:rPr>
              <a:t>dataset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MIT stata Center </a:t>
            </a:r>
            <a:r>
              <a:rPr lang="en" sz="1400" u="sng">
                <a:solidFill>
                  <a:srgbClr val="000000"/>
                </a:solidFill>
                <a:hlinkClick r:id="rId6"/>
              </a:rPr>
              <a:t>dataset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UCI </a:t>
            </a:r>
            <a:r>
              <a:rPr lang="en" sz="1400" u="sng">
                <a:solidFill>
                  <a:srgbClr val="000000"/>
                </a:solidFill>
                <a:hlinkClick r:id="rId7"/>
              </a:rPr>
              <a:t>dataset</a:t>
            </a:r>
            <a:endParaRPr sz="1400">
              <a:solidFill>
                <a:srgbClr val="000000"/>
              </a:solidFill>
            </a:endParaRPr>
          </a:p>
        </p:txBody>
      </p:sp>
      <p:sp>
        <p:nvSpPr>
          <p:cNvPr id="445" name="Google Shape;445;p59"/>
          <p:cNvSpPr txBox="1"/>
          <p:nvPr/>
        </p:nvSpPr>
        <p:spPr>
          <a:xfrm>
            <a:off x="1115150" y="164250"/>
            <a:ext cx="6051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446" name="Google Shape;446;p59"/>
          <p:cNvPicPr preferRelativeResize="0"/>
          <p:nvPr/>
        </p:nvPicPr>
        <p:blipFill>
          <a:blip r:embed="rId8">
            <a:alphaModFix/>
          </a:blip>
          <a:stretch>
            <a:fillRect/>
          </a:stretch>
        </p:blipFill>
        <p:spPr>
          <a:xfrm flipH="1">
            <a:off x="311697" y="0"/>
            <a:ext cx="838043" cy="898800"/>
          </a:xfrm>
          <a:prstGeom prst="rect">
            <a:avLst/>
          </a:prstGeom>
          <a:noFill/>
          <a:ln>
            <a:noFill/>
          </a:ln>
        </p:spPr>
      </p:pic>
      <p:sp>
        <p:nvSpPr>
          <p:cNvPr id="447" name="Google Shape;447;p59"/>
          <p:cNvSpPr txBox="1"/>
          <p:nvPr/>
        </p:nvSpPr>
        <p:spPr>
          <a:xfrm>
            <a:off x="1002775" y="77800"/>
            <a:ext cx="7176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End Point</a:t>
            </a:r>
            <a:endParaRPr sz="7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451" name="Shape 451"/>
        <p:cNvGrpSpPr/>
        <p:nvPr/>
      </p:nvGrpSpPr>
      <p:grpSpPr>
        <a:xfrm>
          <a:off x="0" y="0"/>
          <a:ext cx="0" cy="0"/>
          <a:chOff x="0" y="0"/>
          <a:chExt cx="0" cy="0"/>
        </a:xfrm>
      </p:grpSpPr>
      <p:pic>
        <p:nvPicPr>
          <p:cNvPr id="452" name="Google Shape;452;p60"/>
          <p:cNvPicPr preferRelativeResize="0"/>
          <p:nvPr/>
        </p:nvPicPr>
        <p:blipFill>
          <a:blip r:embed="rId3">
            <a:alphaModFix/>
          </a:blip>
          <a:stretch>
            <a:fillRect/>
          </a:stretch>
        </p:blipFill>
        <p:spPr>
          <a:xfrm flipH="1">
            <a:off x="829047" y="3086325"/>
            <a:ext cx="838043" cy="898800"/>
          </a:xfrm>
          <a:prstGeom prst="rect">
            <a:avLst/>
          </a:prstGeom>
          <a:noFill/>
          <a:ln>
            <a:noFill/>
          </a:ln>
        </p:spPr>
      </p:pic>
      <p:sp>
        <p:nvSpPr>
          <p:cNvPr id="453" name="Google Shape;453;p60"/>
          <p:cNvSpPr/>
          <p:nvPr/>
        </p:nvSpPr>
        <p:spPr>
          <a:xfrm>
            <a:off x="2377250" y="1313975"/>
            <a:ext cx="3380100" cy="177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4800">
                <a:solidFill>
                  <a:schemeClr val="dk1"/>
                </a:solidFill>
              </a:rPr>
              <a:t>Thank You Humans !!!</a:t>
            </a:r>
            <a:endParaRPr b="1" sz="4800">
              <a:solidFill>
                <a:schemeClr val="dk1"/>
              </a:solidFill>
            </a:endParaRPr>
          </a:p>
        </p:txBody>
      </p:sp>
      <p:cxnSp>
        <p:nvCxnSpPr>
          <p:cNvPr id="454" name="Google Shape;454;p60"/>
          <p:cNvCxnSpPr>
            <a:stCxn id="452" idx="0"/>
            <a:endCxn id="453" idx="1"/>
          </p:cNvCxnSpPr>
          <p:nvPr/>
        </p:nvCxnSpPr>
        <p:spPr>
          <a:xfrm flipH="1" rot="10800000">
            <a:off x="1248069" y="2200125"/>
            <a:ext cx="1129200" cy="886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195950" y="207475"/>
            <a:ext cx="8520600" cy="5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Issues in path planning</a:t>
            </a:r>
            <a:endParaRPr b="1" sz="1800"/>
          </a:p>
        </p:txBody>
      </p:sp>
      <p:sp>
        <p:nvSpPr>
          <p:cNvPr id="88" name="Google Shape;88;p17"/>
          <p:cNvSpPr txBox="1"/>
          <p:nvPr>
            <p:ph idx="1" type="body"/>
          </p:nvPr>
        </p:nvSpPr>
        <p:spPr>
          <a:xfrm>
            <a:off x="311700" y="708775"/>
            <a:ext cx="8520600" cy="4343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1600"/>
              </a:spcAft>
              <a:buNone/>
            </a:pPr>
            <a:r>
              <a:t/>
            </a:r>
            <a:endParaRPr/>
          </a:p>
        </p:txBody>
      </p:sp>
      <p:pic>
        <p:nvPicPr>
          <p:cNvPr id="89" name="Google Shape;89;p17"/>
          <p:cNvPicPr preferRelativeResize="0"/>
          <p:nvPr/>
        </p:nvPicPr>
        <p:blipFill>
          <a:blip r:embed="rId3">
            <a:alphaModFix/>
          </a:blip>
          <a:stretch>
            <a:fillRect/>
          </a:stretch>
        </p:blipFill>
        <p:spPr>
          <a:xfrm flipH="1">
            <a:off x="6897522" y="4153375"/>
            <a:ext cx="838043" cy="898800"/>
          </a:xfrm>
          <a:prstGeom prst="rect">
            <a:avLst/>
          </a:prstGeom>
          <a:noFill/>
          <a:ln>
            <a:noFill/>
          </a:ln>
        </p:spPr>
      </p:pic>
      <p:pic>
        <p:nvPicPr>
          <p:cNvPr id="90" name="Google Shape;90;p17"/>
          <p:cNvPicPr preferRelativeResize="0"/>
          <p:nvPr/>
        </p:nvPicPr>
        <p:blipFill>
          <a:blip r:embed="rId4">
            <a:alphaModFix/>
          </a:blip>
          <a:stretch>
            <a:fillRect/>
          </a:stretch>
        </p:blipFill>
        <p:spPr>
          <a:xfrm>
            <a:off x="440875" y="758654"/>
            <a:ext cx="6702876" cy="2941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Categories of path planning</a:t>
            </a:r>
            <a:endParaRPr b="1" sz="1800">
              <a:solidFill>
                <a:srgbClr val="000000"/>
              </a:solidFill>
            </a:endParaRPr>
          </a:p>
        </p:txBody>
      </p:sp>
      <p:pic>
        <p:nvPicPr>
          <p:cNvPr id="96" name="Google Shape;96;p18"/>
          <p:cNvPicPr preferRelativeResize="0"/>
          <p:nvPr/>
        </p:nvPicPr>
        <p:blipFill>
          <a:blip r:embed="rId3">
            <a:alphaModFix/>
          </a:blip>
          <a:stretch>
            <a:fillRect/>
          </a:stretch>
        </p:blipFill>
        <p:spPr>
          <a:xfrm>
            <a:off x="1492675" y="1265300"/>
            <a:ext cx="5810250" cy="2957375"/>
          </a:xfrm>
          <a:prstGeom prst="rect">
            <a:avLst/>
          </a:prstGeom>
          <a:noFill/>
          <a:ln>
            <a:noFill/>
          </a:ln>
        </p:spPr>
      </p:pic>
      <p:pic>
        <p:nvPicPr>
          <p:cNvPr id="97" name="Google Shape;97;p18"/>
          <p:cNvPicPr preferRelativeResize="0"/>
          <p:nvPr/>
        </p:nvPicPr>
        <p:blipFill>
          <a:blip r:embed="rId4">
            <a:alphaModFix/>
          </a:blip>
          <a:stretch>
            <a:fillRect/>
          </a:stretch>
        </p:blipFill>
        <p:spPr>
          <a:xfrm flipH="1">
            <a:off x="6422047" y="4175525"/>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t>Spatial Representations Commonly Used in Path Planning</a:t>
            </a:r>
            <a:endParaRPr b="1" sz="1400"/>
          </a:p>
          <a:p>
            <a:pPr indent="0" lvl="0" marL="0" rtl="0" algn="l">
              <a:spcBef>
                <a:spcPts val="1200"/>
              </a:spcBef>
              <a:spcAft>
                <a:spcPts val="0"/>
              </a:spcAft>
              <a:buNone/>
            </a:pPr>
            <a:r>
              <a:t/>
            </a:r>
            <a:endParaRPr/>
          </a:p>
        </p:txBody>
      </p:sp>
      <p:pic>
        <p:nvPicPr>
          <p:cNvPr id="103" name="Google Shape;103;p19"/>
          <p:cNvPicPr preferRelativeResize="0"/>
          <p:nvPr/>
        </p:nvPicPr>
        <p:blipFill>
          <a:blip r:embed="rId3">
            <a:alphaModFix/>
          </a:blip>
          <a:stretch>
            <a:fillRect/>
          </a:stretch>
        </p:blipFill>
        <p:spPr>
          <a:xfrm>
            <a:off x="568000" y="1452550"/>
            <a:ext cx="2876550" cy="2238375"/>
          </a:xfrm>
          <a:prstGeom prst="rect">
            <a:avLst/>
          </a:prstGeom>
          <a:noFill/>
          <a:ln>
            <a:noFill/>
          </a:ln>
        </p:spPr>
      </p:pic>
      <p:pic>
        <p:nvPicPr>
          <p:cNvPr id="104" name="Google Shape;104;p19"/>
          <p:cNvPicPr preferRelativeResize="0"/>
          <p:nvPr/>
        </p:nvPicPr>
        <p:blipFill>
          <a:blip r:embed="rId4">
            <a:alphaModFix/>
          </a:blip>
          <a:stretch>
            <a:fillRect/>
          </a:stretch>
        </p:blipFill>
        <p:spPr>
          <a:xfrm>
            <a:off x="5110950" y="1500175"/>
            <a:ext cx="2857500" cy="2143125"/>
          </a:xfrm>
          <a:prstGeom prst="rect">
            <a:avLst/>
          </a:prstGeom>
          <a:noFill/>
          <a:ln>
            <a:noFill/>
          </a:ln>
        </p:spPr>
      </p:pic>
      <p:pic>
        <p:nvPicPr>
          <p:cNvPr id="105" name="Google Shape;105;p19"/>
          <p:cNvPicPr preferRelativeResize="0"/>
          <p:nvPr/>
        </p:nvPicPr>
        <p:blipFill>
          <a:blip r:embed="rId5">
            <a:alphaModFix/>
          </a:blip>
          <a:stretch>
            <a:fillRect/>
          </a:stretch>
        </p:blipFill>
        <p:spPr>
          <a:xfrm flipH="1">
            <a:off x="6050347" y="4125750"/>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Environment Characterisation</a:t>
            </a:r>
            <a:endParaRPr b="1" sz="1800"/>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The path planning problem can be done in both static and dynamic environments.</a:t>
            </a:r>
            <a:endParaRPr sz="1400">
              <a:solidFill>
                <a:srgbClr val="000000"/>
              </a:solidFill>
            </a:endParaRPr>
          </a:p>
          <a:p>
            <a:pPr indent="0" lvl="0" marL="457200" rtl="0" algn="l">
              <a:spcBef>
                <a:spcPts val="1600"/>
              </a:spcBef>
              <a:spcAft>
                <a:spcPts val="0"/>
              </a:spcAft>
              <a:buNone/>
            </a:pPr>
            <a:r>
              <a:t/>
            </a:r>
            <a:endParaRPr sz="1400">
              <a:solidFill>
                <a:srgbClr val="000000"/>
              </a:solidFill>
            </a:endParaRPr>
          </a:p>
          <a:p>
            <a:pPr indent="-317500" lvl="0" marL="457200" rtl="0" algn="l">
              <a:spcBef>
                <a:spcPts val="1600"/>
              </a:spcBef>
              <a:spcAft>
                <a:spcPts val="0"/>
              </a:spcAft>
              <a:buClr>
                <a:srgbClr val="000000"/>
              </a:buClr>
              <a:buSzPts val="1400"/>
              <a:buChar char="●"/>
            </a:pPr>
            <a:r>
              <a:rPr b="1" lang="en" sz="1400">
                <a:solidFill>
                  <a:srgbClr val="000000"/>
                </a:solidFill>
              </a:rPr>
              <a:t>Structured environment</a:t>
            </a:r>
            <a:r>
              <a:rPr lang="en" sz="1400">
                <a:solidFill>
                  <a:srgbClr val="000000"/>
                </a:solidFill>
              </a:rPr>
              <a:t>: in which obstacles have a structured shape and nicely placed within the map. In such a case, the robotic map can easily specify the way the robot can move avoiding obstacles. and obstacles are represented approximately by fitting into the cells.</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317500" lvl="0" marL="457200" rtl="0" algn="l">
              <a:spcBef>
                <a:spcPts val="1200"/>
              </a:spcBef>
              <a:spcAft>
                <a:spcPts val="0"/>
              </a:spcAft>
              <a:buClr>
                <a:srgbClr val="000000"/>
              </a:buClr>
              <a:buSzPts val="1400"/>
              <a:buChar char="●"/>
            </a:pPr>
            <a:r>
              <a:rPr b="1" lang="en" sz="1400">
                <a:solidFill>
                  <a:srgbClr val="000000"/>
                </a:solidFill>
              </a:rPr>
              <a:t>Unstructured environment or semi-structured</a:t>
            </a:r>
            <a:r>
              <a:rPr lang="en" sz="1400">
                <a:solidFill>
                  <a:srgbClr val="000000"/>
                </a:solidFill>
              </a:rPr>
              <a:t>: Real robot environments are usually unstructured in which obstacles may have different shape and sizes and be placed in inclined orientation. The algorithm needs to compute a feasible and an optimal path. James Kuffner proposed a real-time path planning of autonomous vehicles for unstructured road navigation.</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1600"/>
              </a:spcAft>
              <a:buNone/>
            </a:pPr>
            <a:r>
              <a:t/>
            </a:r>
            <a:endParaRPr/>
          </a:p>
        </p:txBody>
      </p:sp>
      <p:pic>
        <p:nvPicPr>
          <p:cNvPr id="112" name="Google Shape;112;p20"/>
          <p:cNvPicPr preferRelativeResize="0"/>
          <p:nvPr/>
        </p:nvPicPr>
        <p:blipFill>
          <a:blip r:embed="rId3">
            <a:alphaModFix/>
          </a:blip>
          <a:stretch>
            <a:fillRect/>
          </a:stretch>
        </p:blipFill>
        <p:spPr>
          <a:xfrm flipH="1">
            <a:off x="5769922" y="4121225"/>
            <a:ext cx="838043" cy="898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157625"/>
            <a:ext cx="8520600" cy="4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Path Planning Taxonomy</a:t>
            </a:r>
            <a:endParaRPr b="1" sz="1800"/>
          </a:p>
        </p:txBody>
      </p:sp>
      <p:pic>
        <p:nvPicPr>
          <p:cNvPr id="118" name="Google Shape;118;p21"/>
          <p:cNvPicPr preferRelativeResize="0"/>
          <p:nvPr/>
        </p:nvPicPr>
        <p:blipFill>
          <a:blip r:embed="rId3">
            <a:alphaModFix/>
          </a:blip>
          <a:stretch>
            <a:fillRect/>
          </a:stretch>
        </p:blipFill>
        <p:spPr>
          <a:xfrm>
            <a:off x="473175" y="972475"/>
            <a:ext cx="7543851" cy="3035400"/>
          </a:xfrm>
          <a:prstGeom prst="rect">
            <a:avLst/>
          </a:prstGeom>
          <a:noFill/>
          <a:ln>
            <a:noFill/>
          </a:ln>
        </p:spPr>
      </p:pic>
      <p:pic>
        <p:nvPicPr>
          <p:cNvPr id="119" name="Google Shape;119;p21"/>
          <p:cNvPicPr preferRelativeResize="0"/>
          <p:nvPr/>
        </p:nvPicPr>
        <p:blipFill>
          <a:blip r:embed="rId4">
            <a:alphaModFix/>
          </a:blip>
          <a:stretch>
            <a:fillRect/>
          </a:stretch>
        </p:blipFill>
        <p:spPr>
          <a:xfrm flipH="1">
            <a:off x="5177247" y="4106375"/>
            <a:ext cx="838043" cy="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